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72" r:id="rId3"/>
    <p:sldId id="257" r:id="rId4"/>
    <p:sldId id="273" r:id="rId5"/>
    <p:sldId id="284" r:id="rId6"/>
    <p:sldId id="285" r:id="rId7"/>
    <p:sldId id="286" r:id="rId8"/>
    <p:sldId id="274" r:id="rId9"/>
    <p:sldId id="275" r:id="rId10"/>
    <p:sldId id="276" r:id="rId11"/>
    <p:sldId id="277" r:id="rId12"/>
    <p:sldId id="258" r:id="rId13"/>
    <p:sldId id="259" r:id="rId14"/>
    <p:sldId id="260" r:id="rId15"/>
    <p:sldId id="261" r:id="rId16"/>
    <p:sldId id="262" r:id="rId17"/>
    <p:sldId id="263" r:id="rId18"/>
    <p:sldId id="264" r:id="rId19"/>
    <p:sldId id="268" r:id="rId20"/>
    <p:sldId id="279" r:id="rId21"/>
    <p:sldId id="266" r:id="rId22"/>
    <p:sldId id="280" r:id="rId23"/>
    <p:sldId id="281" r:id="rId24"/>
    <p:sldId id="282" r:id="rId25"/>
    <p:sldId id="283" r:id="rId26"/>
    <p:sldId id="267" r:id="rId27"/>
    <p:sldId id="287" r:id="rId28"/>
    <p:sldId id="269" r:id="rId29"/>
    <p:sldId id="271"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746B7B-C64A-4A05-BC58-95825FB36641}" type="datetimeFigureOut">
              <a:rPr lang="en-US" smtClean="0"/>
              <a:t>11/30/2012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F6C9E-961B-4040-940E-1BB0B07F6929}" type="slidenum">
              <a:rPr lang="en-US" smtClean="0"/>
              <a:t>‹#›</a:t>
            </a:fld>
            <a:endParaRPr lang="en-US"/>
          </a:p>
        </p:txBody>
      </p:sp>
    </p:spTree>
    <p:extLst>
      <p:ext uri="{BB962C8B-B14F-4D97-AF65-F5344CB8AC3E}">
        <p14:creationId xmlns:p14="http://schemas.microsoft.com/office/powerpoint/2010/main" val="26379718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F5844-5493-4DBB-97CF-9CD1D8DE83EA}" type="datetimeFigureOut">
              <a:rPr lang="en-US" smtClean="0"/>
              <a:pPr/>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72D61-B1D8-4058-9613-B879E92939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F5844-5493-4DBB-97CF-9CD1D8DE83EA}" type="datetimeFigureOut">
              <a:rPr lang="en-US" smtClean="0"/>
              <a:pPr/>
              <a:t>11/30/2012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2D61-B1D8-4058-9613-B879E92939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ominmanagement.com/1390/babysitter-rate-calculator/" TargetMode="External"/><Relationship Id="rId2" Type="http://schemas.openxmlformats.org/officeDocument/2006/relationships/hyperlink" Target="http://christianbabysitter.homestead.com/buynow.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abycenter.com/babysitters" TargetMode="External"/><Relationship Id="rId2" Type="http://schemas.openxmlformats.org/officeDocument/2006/relationships/hyperlink" Target="http://www.babysitters.com/babysitter-tips-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kidshealth.org/teen/school_jobs/jobs/babysit.html" TargetMode="External"/><Relationship Id="rId2" Type="http://schemas.openxmlformats.org/officeDocument/2006/relationships/hyperlink" Target="http://pbskids.org/itsmylife/money/babysitting/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thedoctorstv.com/main/home_pag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Autofit/>
          </a:bodyPr>
          <a:lstStyle/>
          <a:p>
            <a:r>
              <a:rPr lang="en-US" sz="9000" dirty="0" smtClean="0">
                <a:ln w="18415" cmpd="sng">
                  <a:solidFill>
                    <a:srgbClr val="FFFFFF"/>
                  </a:solidFill>
                  <a:prstDash val="solid"/>
                </a:ln>
                <a:solidFill>
                  <a:srgbClr val="FFFFFF"/>
                </a:solidFill>
                <a:effectLst>
                  <a:glow rad="101600">
                    <a:schemeClr val="accent1">
                      <a:lumMod val="60000"/>
                      <a:lumOff val="40000"/>
                      <a:alpha val="40000"/>
                    </a:schemeClr>
                  </a:glow>
                  <a:outerShdw blurRad="63500" dir="3600000" algn="tl" rotWithShape="0">
                    <a:srgbClr val="000000">
                      <a:alpha val="70000"/>
                    </a:srgbClr>
                  </a:outerShdw>
                  <a:reflection blurRad="6350" stA="55000" endA="300" endPos="45500" dir="5400000" sy="-100000" algn="bl" rotWithShape="0"/>
                </a:effectLst>
              </a:rPr>
              <a:t>Babysitting</a:t>
            </a:r>
            <a:endParaRPr lang="en-US" sz="9000" dirty="0">
              <a:ln w="18415" cmpd="sng">
                <a:solidFill>
                  <a:srgbClr val="FFFFFF"/>
                </a:solidFill>
                <a:prstDash val="solid"/>
              </a:ln>
              <a:solidFill>
                <a:srgbClr val="FFFFFF"/>
              </a:solidFill>
              <a:effectLst>
                <a:glow rad="101600">
                  <a:schemeClr val="accent1">
                    <a:lumMod val="60000"/>
                    <a:lumOff val="40000"/>
                    <a:alpha val="40000"/>
                  </a:schemeClr>
                </a:glow>
                <a:outerShdw blurRad="63500" dir="3600000" algn="tl" rotWithShape="0">
                  <a:srgbClr val="000000">
                    <a:alpha val="70000"/>
                  </a:srgbClr>
                </a:outerShdw>
                <a:reflection blurRad="6350" stA="55000" endA="300" endPos="45500" dir="5400000" sy="-100000" algn="bl" rotWithShape="0"/>
              </a:effectLst>
            </a:endParaRPr>
          </a:p>
        </p:txBody>
      </p:sp>
      <p:sp>
        <p:nvSpPr>
          <p:cNvPr id="3" name="Subtitle 2"/>
          <p:cNvSpPr>
            <a:spLocks noGrp="1"/>
          </p:cNvSpPr>
          <p:nvPr>
            <p:ph type="subTitle" idx="1"/>
          </p:nvPr>
        </p:nvSpPr>
        <p:spPr>
          <a:xfrm>
            <a:off x="4495800" y="3581400"/>
            <a:ext cx="3657600" cy="1752600"/>
          </a:xfrm>
        </p:spPr>
        <p:txBody>
          <a:bodyPr/>
          <a:lstStyle/>
          <a:p>
            <a:r>
              <a:rPr lang="en-US" dirty="0" smtClean="0"/>
              <a:t>Ms. Ericsson</a:t>
            </a:r>
            <a:endParaRPr lang="en-US" dirty="0"/>
          </a:p>
        </p:txBody>
      </p:sp>
      <p:pic>
        <p:nvPicPr>
          <p:cNvPr id="13314" name="Picture 2" descr="http://christianbabysitter.homestead.com/OfficialBabysitting.gif"/>
          <p:cNvPicPr>
            <a:picLocks noChangeAspect="1" noChangeArrowheads="1"/>
          </p:cNvPicPr>
          <p:nvPr/>
        </p:nvPicPr>
        <p:blipFill>
          <a:blip r:embed="rId2" cstate="print"/>
          <a:srcRect/>
          <a:stretch>
            <a:fillRect/>
          </a:stretch>
        </p:blipFill>
        <p:spPr bwMode="auto">
          <a:xfrm>
            <a:off x="533400" y="2590800"/>
            <a:ext cx="3183593"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000"/>
                            </p:stCondLst>
                            <p:childTnLst>
                              <p:par>
                                <p:cTn id="12" presetID="12" presetClass="entr" presetSubtype="4" fill="hold" nodeType="after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slide(fromBottom)">
                                      <p:cBhvr>
                                        <p:cTn id="14" dur="500"/>
                                        <p:tgtEl>
                                          <p:spTgt spid="13314"/>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normAutofit/>
          </a:bodyPr>
          <a:lstStyle/>
          <a:p>
            <a:pPr>
              <a:buNone/>
            </a:pPr>
            <a:r>
              <a:rPr lang="en-US" dirty="0" smtClean="0"/>
              <a:t>What your total means: </a:t>
            </a:r>
          </a:p>
          <a:p>
            <a:pPr>
              <a:buNone/>
            </a:pPr>
            <a:r>
              <a:rPr lang="en-US" dirty="0" smtClean="0"/>
              <a:t> </a:t>
            </a:r>
          </a:p>
          <a:p>
            <a:pPr>
              <a:buNone/>
            </a:pPr>
            <a:r>
              <a:rPr lang="en-US" dirty="0" smtClean="0"/>
              <a:t>7‐14 You may be partially ready, but most likely needs more time to mature and learn. Work on the areas that need improvement and most likely you will get there in no time! Reevaluate in six months. </a:t>
            </a:r>
          </a:p>
          <a:p>
            <a:endParaRPr lang="en-US" dirty="0"/>
          </a:p>
        </p:txBody>
      </p:sp>
      <p:pic>
        <p:nvPicPr>
          <p:cNvPr id="17410" name="Picture 2" descr="C:\Users\jpotena\AppData\Local\Microsoft\Windows\Temporary Internet Files\Content.IE5\WDAS4X92\MC900431525[1].png"/>
          <p:cNvPicPr>
            <a:picLocks noChangeAspect="1" noChangeArrowheads="1"/>
          </p:cNvPicPr>
          <p:nvPr/>
        </p:nvPicPr>
        <p:blipFill>
          <a:blip r:embed="rId2" cstate="print"/>
          <a:srcRect/>
          <a:stretch>
            <a:fillRect/>
          </a:stretch>
        </p:blipFill>
        <p:spPr bwMode="auto">
          <a:xfrm>
            <a:off x="7010667" y="533400"/>
            <a:ext cx="2133333" cy="21333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What your total means: </a:t>
            </a:r>
          </a:p>
          <a:p>
            <a:pPr>
              <a:buNone/>
            </a:pPr>
            <a:r>
              <a:rPr lang="en-US" dirty="0" smtClean="0"/>
              <a:t> </a:t>
            </a:r>
          </a:p>
          <a:p>
            <a:pPr>
              <a:buNone/>
            </a:pPr>
            <a:r>
              <a:rPr lang="en-US" dirty="0" smtClean="0"/>
              <a:t>15‐20 Congratulations, you are ready to spread babysitting wings! Try a practice run for one or two hours at a time to evaluate your performance, and continue with longer stretches as abilities are proven. Make sure to get feedback from the children being cared for: Did they enjoy their time? Did everything go OK while the adults were away? If you are at this stage, classes in CPR and first aid will enhance his or her qualifications to become a successful babysitter. </a:t>
            </a:r>
          </a:p>
          <a:p>
            <a:endParaRPr lang="en-US" dirty="0"/>
          </a:p>
        </p:txBody>
      </p:sp>
      <p:pic>
        <p:nvPicPr>
          <p:cNvPr id="15362" name="Picture 2" descr="C:\Users\jpotena\AppData\Local\Microsoft\Windows\Temporary Internet Files\Content.IE5\ZG2YU8I1\MC900098039[1].wmf"/>
          <p:cNvPicPr>
            <a:picLocks noChangeAspect="1" noChangeArrowheads="1"/>
          </p:cNvPicPr>
          <p:nvPr/>
        </p:nvPicPr>
        <p:blipFill>
          <a:blip r:embed="rId2" cstate="print"/>
          <a:srcRect/>
          <a:stretch>
            <a:fillRect/>
          </a:stretch>
        </p:blipFill>
        <p:spPr bwMode="auto">
          <a:xfrm>
            <a:off x="7239000" y="533400"/>
            <a:ext cx="1564538" cy="17995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Babysitting</a:t>
            </a:r>
            <a:endParaRPr lang="en-US" dirty="0"/>
          </a:p>
        </p:txBody>
      </p:sp>
      <p:sp>
        <p:nvSpPr>
          <p:cNvPr id="3" name="Content Placeholder 2"/>
          <p:cNvSpPr>
            <a:spLocks noGrp="1"/>
          </p:cNvSpPr>
          <p:nvPr>
            <p:ph idx="1"/>
          </p:nvPr>
        </p:nvSpPr>
        <p:spPr/>
        <p:txBody>
          <a:bodyPr/>
          <a:lstStyle/>
          <a:p>
            <a:pPr>
              <a:buNone/>
            </a:pPr>
            <a:r>
              <a:rPr lang="en-US" b="1" dirty="0" smtClean="0"/>
              <a:t>DEFINITION</a:t>
            </a:r>
          </a:p>
          <a:p>
            <a:r>
              <a:rPr lang="en-US" dirty="0" smtClean="0"/>
              <a:t>Caring for children for a short time while parents are away from the home</a:t>
            </a:r>
          </a:p>
          <a:p>
            <a:pPr>
              <a:buNone/>
            </a:pPr>
            <a:endParaRPr lang="en-US" dirty="0"/>
          </a:p>
          <a:p>
            <a:pPr>
              <a:buNone/>
            </a:pPr>
            <a:endParaRPr lang="en-US" dirty="0" smtClean="0"/>
          </a:p>
          <a:p>
            <a:pPr>
              <a:buFont typeface="Wingdings" pitchFamily="2" charset="2"/>
              <a:buChar char="à"/>
            </a:pPr>
            <a:r>
              <a:rPr lang="en-US" dirty="0" smtClean="0"/>
              <a:t>The most common first </a:t>
            </a:r>
          </a:p>
          <a:p>
            <a:pPr>
              <a:buNone/>
            </a:pPr>
            <a:r>
              <a:rPr lang="en-US" dirty="0" smtClean="0"/>
              <a:t>child care job</a:t>
            </a:r>
            <a:endParaRPr lang="en-US" dirty="0"/>
          </a:p>
        </p:txBody>
      </p:sp>
      <p:pic>
        <p:nvPicPr>
          <p:cNvPr id="11266" name="Picture 2" descr="http://www.mominmanagement.com/wp-content/uploads/2010/11/babysitter.jpg"/>
          <p:cNvPicPr>
            <a:picLocks noChangeAspect="1" noChangeArrowheads="1"/>
          </p:cNvPicPr>
          <p:nvPr/>
        </p:nvPicPr>
        <p:blipFill>
          <a:blip r:embed="rId2" cstate="print"/>
          <a:srcRect/>
          <a:stretch>
            <a:fillRect/>
          </a:stretch>
        </p:blipFill>
        <p:spPr bwMode="auto">
          <a:xfrm>
            <a:off x="5791200" y="3429000"/>
            <a:ext cx="2343150" cy="3124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Arrangements</a:t>
            </a:r>
            <a:endParaRPr lang="en-US" dirty="0"/>
          </a:p>
        </p:txBody>
      </p:sp>
      <p:sp>
        <p:nvSpPr>
          <p:cNvPr id="3" name="Content Placeholder 2"/>
          <p:cNvSpPr>
            <a:spLocks noGrp="1"/>
          </p:cNvSpPr>
          <p:nvPr>
            <p:ph idx="1"/>
          </p:nvPr>
        </p:nvSpPr>
        <p:spPr/>
        <p:txBody>
          <a:bodyPr/>
          <a:lstStyle/>
          <a:p>
            <a:r>
              <a:rPr lang="en-US" dirty="0" smtClean="0"/>
              <a:t>Questions to ask:</a:t>
            </a:r>
            <a:endParaRPr lang="en-US" dirty="0"/>
          </a:p>
          <a:p>
            <a:pPr lvl="1"/>
            <a:r>
              <a:rPr lang="en-US" dirty="0" smtClean="0"/>
              <a:t>Rate of pay</a:t>
            </a:r>
          </a:p>
          <a:p>
            <a:pPr lvl="1"/>
            <a:r>
              <a:rPr lang="en-US" dirty="0" smtClean="0"/>
              <a:t>Time frame</a:t>
            </a:r>
          </a:p>
          <a:p>
            <a:pPr lvl="1"/>
            <a:r>
              <a:rPr lang="en-US" dirty="0" smtClean="0"/>
              <a:t>Transportation</a:t>
            </a:r>
          </a:p>
          <a:p>
            <a:pPr lvl="1"/>
            <a:r>
              <a:rPr lang="en-US" dirty="0" smtClean="0"/>
              <a:t>Name (parents &amp; children), address, and phone number</a:t>
            </a:r>
          </a:p>
          <a:p>
            <a:endParaRPr lang="en-US" dirty="0" smtClean="0"/>
          </a:p>
          <a:p>
            <a:endParaRPr lang="en-US" dirty="0"/>
          </a:p>
        </p:txBody>
      </p:sp>
      <p:pic>
        <p:nvPicPr>
          <p:cNvPr id="10241" name="Picture 1" descr="C:\Users\jpotena\AppData\Local\Microsoft\Windows\Temporary Internet Files\Content.IE5\HIU2BPRW\MC900434859[1].png"/>
          <p:cNvPicPr>
            <a:picLocks noChangeAspect="1" noChangeArrowheads="1"/>
          </p:cNvPicPr>
          <p:nvPr/>
        </p:nvPicPr>
        <p:blipFill>
          <a:blip r:embed="rId2" cstate="print"/>
          <a:srcRect/>
          <a:stretch>
            <a:fillRect/>
          </a:stretch>
        </p:blipFill>
        <p:spPr bwMode="auto">
          <a:xfrm>
            <a:off x="5638800" y="1752600"/>
            <a:ext cx="1714500" cy="1714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Arrangements</a:t>
            </a:r>
            <a:endParaRPr lang="en-US" dirty="0"/>
          </a:p>
        </p:txBody>
      </p:sp>
      <p:sp>
        <p:nvSpPr>
          <p:cNvPr id="3" name="Content Placeholder 2"/>
          <p:cNvSpPr>
            <a:spLocks noGrp="1"/>
          </p:cNvSpPr>
          <p:nvPr>
            <p:ph idx="1"/>
          </p:nvPr>
        </p:nvSpPr>
        <p:spPr/>
        <p:txBody>
          <a:bodyPr/>
          <a:lstStyle/>
          <a:p>
            <a:r>
              <a:rPr lang="en-US" dirty="0" smtClean="0"/>
              <a:t>Arrival:</a:t>
            </a:r>
          </a:p>
          <a:p>
            <a:pPr lvl="1"/>
            <a:r>
              <a:rPr lang="en-US" dirty="0" smtClean="0"/>
              <a:t>20 minutes early</a:t>
            </a:r>
          </a:p>
          <a:p>
            <a:pPr lvl="2"/>
            <a:r>
              <a:rPr lang="en-US" dirty="0" smtClean="0"/>
              <a:t>Meet children</a:t>
            </a:r>
          </a:p>
          <a:p>
            <a:pPr lvl="2"/>
            <a:r>
              <a:rPr lang="en-US" dirty="0" smtClean="0"/>
              <a:t>Additional information</a:t>
            </a:r>
          </a:p>
          <a:p>
            <a:pPr lvl="2"/>
            <a:r>
              <a:rPr lang="en-US" dirty="0" smtClean="0"/>
              <a:t>Ask questions</a:t>
            </a:r>
          </a:p>
          <a:p>
            <a:pPr lvl="3"/>
            <a:r>
              <a:rPr lang="en-US" dirty="0" smtClean="0"/>
              <a:t>Bedtimes</a:t>
            </a:r>
          </a:p>
          <a:p>
            <a:pPr lvl="3"/>
            <a:r>
              <a:rPr lang="en-US" dirty="0" smtClean="0"/>
              <a:t>How to reach parents</a:t>
            </a:r>
          </a:p>
          <a:p>
            <a:pPr lvl="3"/>
            <a:r>
              <a:rPr lang="en-US" dirty="0" smtClean="0"/>
              <a:t>Emergency procedures</a:t>
            </a:r>
          </a:p>
          <a:p>
            <a:pPr lvl="3"/>
            <a:r>
              <a:rPr lang="en-US" dirty="0" smtClean="0"/>
              <a:t>Special considerations</a:t>
            </a:r>
            <a:endParaRPr lang="en-US" dirty="0"/>
          </a:p>
        </p:txBody>
      </p:sp>
      <p:pic>
        <p:nvPicPr>
          <p:cNvPr id="9222" name="Picture 6" descr="C:\Users\jpotena\AppData\Local\Microsoft\Windows\Temporary Internet Files\Content.IE5\5D2QP7PN\MC900389392[1].wmf"/>
          <p:cNvPicPr>
            <a:picLocks noChangeAspect="1" noChangeArrowheads="1"/>
          </p:cNvPicPr>
          <p:nvPr/>
        </p:nvPicPr>
        <p:blipFill>
          <a:blip r:embed="rId2" cstate="print"/>
          <a:srcRect/>
          <a:stretch>
            <a:fillRect/>
          </a:stretch>
        </p:blipFill>
        <p:spPr bwMode="auto">
          <a:xfrm>
            <a:off x="6172200" y="2819400"/>
            <a:ext cx="2248474" cy="236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Qualities</a:t>
            </a:r>
            <a:endParaRPr lang="en-US" dirty="0"/>
          </a:p>
        </p:txBody>
      </p:sp>
      <p:sp>
        <p:nvSpPr>
          <p:cNvPr id="3" name="Content Placeholder 2"/>
          <p:cNvSpPr>
            <a:spLocks noGrp="1"/>
          </p:cNvSpPr>
          <p:nvPr>
            <p:ph idx="1"/>
          </p:nvPr>
        </p:nvSpPr>
        <p:spPr/>
        <p:txBody>
          <a:bodyPr>
            <a:normAutofit lnSpcReduction="10000"/>
          </a:bodyPr>
          <a:lstStyle/>
          <a:p>
            <a:r>
              <a:rPr lang="en-US" dirty="0" smtClean="0"/>
              <a:t>Interested in children</a:t>
            </a:r>
          </a:p>
          <a:p>
            <a:pPr lvl="1"/>
            <a:r>
              <a:rPr lang="en-US" dirty="0" smtClean="0"/>
              <a:t>Not just for the money</a:t>
            </a:r>
          </a:p>
          <a:p>
            <a:r>
              <a:rPr lang="en-US" dirty="0" smtClean="0"/>
              <a:t>Behave responsibly</a:t>
            </a:r>
          </a:p>
          <a:p>
            <a:r>
              <a:rPr lang="en-US" dirty="0" smtClean="0"/>
              <a:t>Patience </a:t>
            </a:r>
          </a:p>
          <a:p>
            <a:r>
              <a:rPr lang="en-US" dirty="0" smtClean="0"/>
              <a:t>Understand development</a:t>
            </a:r>
          </a:p>
          <a:p>
            <a:r>
              <a:rPr lang="en-US" dirty="0" smtClean="0"/>
              <a:t>Flexible</a:t>
            </a:r>
          </a:p>
          <a:p>
            <a:r>
              <a:rPr lang="en-US" dirty="0" smtClean="0"/>
              <a:t>Prepared</a:t>
            </a:r>
          </a:p>
          <a:p>
            <a:r>
              <a:rPr lang="en-US" dirty="0" smtClean="0"/>
              <a:t>Sense of humor</a:t>
            </a:r>
          </a:p>
        </p:txBody>
      </p:sp>
      <p:pic>
        <p:nvPicPr>
          <p:cNvPr id="8193" name="Picture 1" descr="C:\Users\jpotena\AppData\Local\Microsoft\Windows\Temporary Internet Files\Content.IE5\WDAS4X92\MC900438229[1].wmf"/>
          <p:cNvPicPr>
            <a:picLocks noChangeAspect="1" noChangeArrowheads="1"/>
          </p:cNvPicPr>
          <p:nvPr/>
        </p:nvPicPr>
        <p:blipFill>
          <a:blip r:embed="rId2" cstate="print"/>
          <a:srcRect/>
          <a:stretch>
            <a:fillRect/>
          </a:stretch>
        </p:blipFill>
        <p:spPr bwMode="auto">
          <a:xfrm>
            <a:off x="5943600" y="2895600"/>
            <a:ext cx="2778125" cy="18505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Different Ages</a:t>
            </a:r>
            <a:endParaRPr lang="en-US" dirty="0"/>
          </a:p>
        </p:txBody>
      </p:sp>
      <p:sp>
        <p:nvSpPr>
          <p:cNvPr id="3" name="Content Placeholder 2"/>
          <p:cNvSpPr>
            <a:spLocks noGrp="1"/>
          </p:cNvSpPr>
          <p:nvPr>
            <p:ph idx="1"/>
          </p:nvPr>
        </p:nvSpPr>
        <p:spPr>
          <a:xfrm>
            <a:off x="1828800" y="1600200"/>
            <a:ext cx="7086600" cy="4525963"/>
          </a:xfrm>
        </p:spPr>
        <p:txBody>
          <a:bodyPr/>
          <a:lstStyle/>
          <a:p>
            <a:r>
              <a:rPr lang="en-US" dirty="0" smtClean="0"/>
              <a:t>Babies</a:t>
            </a:r>
          </a:p>
          <a:p>
            <a:pPr lvl="1"/>
            <a:r>
              <a:rPr lang="en-US" dirty="0" smtClean="0"/>
              <a:t>A lot of physical care and protection</a:t>
            </a:r>
          </a:p>
          <a:p>
            <a:pPr lvl="1"/>
            <a:r>
              <a:rPr lang="en-US" dirty="0" smtClean="0"/>
              <a:t>Diaper change</a:t>
            </a:r>
          </a:p>
          <a:p>
            <a:pPr lvl="1"/>
            <a:r>
              <a:rPr lang="en-US" dirty="0" smtClean="0"/>
              <a:t>Rules:</a:t>
            </a:r>
          </a:p>
          <a:p>
            <a:pPr lvl="2"/>
            <a:r>
              <a:rPr lang="en-US" dirty="0" smtClean="0"/>
              <a:t>Hold firmly, support head and neck</a:t>
            </a:r>
          </a:p>
          <a:p>
            <a:pPr lvl="2"/>
            <a:r>
              <a:rPr lang="en-US" dirty="0" smtClean="0"/>
              <a:t>Never leave unattended</a:t>
            </a:r>
          </a:p>
          <a:p>
            <a:pPr lvl="2"/>
            <a:r>
              <a:rPr lang="en-US" dirty="0" smtClean="0"/>
              <a:t>Keep harmful object out of reach</a:t>
            </a:r>
          </a:p>
          <a:p>
            <a:pPr lvl="2"/>
            <a:r>
              <a:rPr lang="en-US" dirty="0" smtClean="0"/>
              <a:t>Never shake</a:t>
            </a:r>
          </a:p>
          <a:p>
            <a:pPr lvl="2"/>
            <a:r>
              <a:rPr lang="en-US" dirty="0" smtClean="0"/>
              <a:t>Positive, loving interaction</a:t>
            </a:r>
            <a:endParaRPr lang="en-US" dirty="0"/>
          </a:p>
        </p:txBody>
      </p:sp>
      <p:pic>
        <p:nvPicPr>
          <p:cNvPr id="7169" name="Picture 1" descr="C:\Users\jpotena\AppData\Local\Microsoft\Windows\Temporary Internet Files\Content.IE5\5D2QP7PN\MC900071414[1].wmf"/>
          <p:cNvPicPr>
            <a:picLocks noChangeAspect="1" noChangeArrowheads="1"/>
          </p:cNvPicPr>
          <p:nvPr/>
        </p:nvPicPr>
        <p:blipFill>
          <a:blip r:embed="rId2" cstate="print"/>
          <a:srcRect/>
          <a:stretch>
            <a:fillRect/>
          </a:stretch>
        </p:blipFill>
        <p:spPr bwMode="auto">
          <a:xfrm>
            <a:off x="685800" y="3124200"/>
            <a:ext cx="1699034" cy="268133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Different Ages</a:t>
            </a:r>
            <a:endParaRPr lang="en-US" dirty="0"/>
          </a:p>
        </p:txBody>
      </p:sp>
      <p:sp>
        <p:nvSpPr>
          <p:cNvPr id="3" name="Content Placeholder 2"/>
          <p:cNvSpPr>
            <a:spLocks noGrp="1"/>
          </p:cNvSpPr>
          <p:nvPr>
            <p:ph idx="1"/>
          </p:nvPr>
        </p:nvSpPr>
        <p:spPr/>
        <p:txBody>
          <a:bodyPr/>
          <a:lstStyle/>
          <a:p>
            <a:r>
              <a:rPr lang="en-US" dirty="0" smtClean="0"/>
              <a:t>Toddlers and Preschoolers</a:t>
            </a:r>
          </a:p>
          <a:p>
            <a:pPr lvl="1"/>
            <a:r>
              <a:rPr lang="en-US" dirty="0" smtClean="0"/>
              <a:t>Never leave alone</a:t>
            </a:r>
          </a:p>
          <a:p>
            <a:pPr lvl="1"/>
            <a:r>
              <a:rPr lang="en-US" dirty="0" smtClean="0"/>
              <a:t>Comfort</a:t>
            </a:r>
          </a:p>
          <a:p>
            <a:pPr lvl="1"/>
            <a:r>
              <a:rPr lang="en-US" dirty="0" smtClean="0"/>
              <a:t>Read, play with, talk to</a:t>
            </a:r>
          </a:p>
          <a:p>
            <a:pPr lvl="1"/>
            <a:r>
              <a:rPr lang="en-US" dirty="0" smtClean="0"/>
              <a:t>Follow regular scheduled bedtime</a:t>
            </a:r>
            <a:endParaRPr lang="en-US" dirty="0"/>
          </a:p>
        </p:txBody>
      </p:sp>
      <p:pic>
        <p:nvPicPr>
          <p:cNvPr id="6146" name="Picture 2" descr="C:\Users\jpotena\AppData\Local\Microsoft\Windows\Temporary Internet Files\Content.IE5\BCHDSBKC\MC900138343[1].wmf"/>
          <p:cNvPicPr>
            <a:picLocks noChangeAspect="1" noChangeArrowheads="1"/>
          </p:cNvPicPr>
          <p:nvPr/>
        </p:nvPicPr>
        <p:blipFill>
          <a:blip r:embed="rId2" cstate="print"/>
          <a:srcRect/>
          <a:stretch>
            <a:fillRect/>
          </a:stretch>
        </p:blipFill>
        <p:spPr bwMode="auto">
          <a:xfrm>
            <a:off x="6248400" y="3733800"/>
            <a:ext cx="2215859" cy="228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Different Ages</a:t>
            </a:r>
            <a:endParaRPr lang="en-US" dirty="0"/>
          </a:p>
        </p:txBody>
      </p:sp>
      <p:sp>
        <p:nvSpPr>
          <p:cNvPr id="3" name="Content Placeholder 2"/>
          <p:cNvSpPr>
            <a:spLocks noGrp="1"/>
          </p:cNvSpPr>
          <p:nvPr>
            <p:ph idx="1"/>
          </p:nvPr>
        </p:nvSpPr>
        <p:spPr/>
        <p:txBody>
          <a:bodyPr/>
          <a:lstStyle/>
          <a:p>
            <a:r>
              <a:rPr lang="en-US" dirty="0" smtClean="0"/>
              <a:t>School-Age Children</a:t>
            </a:r>
          </a:p>
          <a:p>
            <a:pPr lvl="1"/>
            <a:r>
              <a:rPr lang="en-US" dirty="0" smtClean="0"/>
              <a:t>Make friends</a:t>
            </a:r>
          </a:p>
          <a:p>
            <a:pPr lvl="1"/>
            <a:r>
              <a:rPr lang="en-US" dirty="0" smtClean="0"/>
              <a:t>Show interest</a:t>
            </a:r>
          </a:p>
          <a:p>
            <a:pPr lvl="1"/>
            <a:r>
              <a:rPr lang="en-US" dirty="0" smtClean="0"/>
              <a:t>Read, play with, talk to</a:t>
            </a:r>
          </a:p>
          <a:p>
            <a:pPr lvl="1"/>
            <a:r>
              <a:rPr lang="en-US" dirty="0" smtClean="0"/>
              <a:t>Be firm, but fair and consistent</a:t>
            </a:r>
          </a:p>
          <a:p>
            <a:pPr lvl="1"/>
            <a:r>
              <a:rPr lang="en-US" dirty="0" smtClean="0"/>
              <a:t>Never use physical punishment</a:t>
            </a:r>
            <a:endParaRPr lang="en-US" dirty="0"/>
          </a:p>
        </p:txBody>
      </p:sp>
      <p:pic>
        <p:nvPicPr>
          <p:cNvPr id="5121" name="Picture 1" descr="C:\Users\jpotena\AppData\Local\Microsoft\Windows\Temporary Internet Files\Content.IE5\BCHDSBKC\MC900440554[1].wmf"/>
          <p:cNvPicPr>
            <a:picLocks noChangeAspect="1" noChangeArrowheads="1"/>
          </p:cNvPicPr>
          <p:nvPr/>
        </p:nvPicPr>
        <p:blipFill>
          <a:blip r:embed="rId2" cstate="print"/>
          <a:srcRect/>
          <a:stretch>
            <a:fillRect/>
          </a:stretch>
        </p:blipFill>
        <p:spPr bwMode="auto">
          <a:xfrm>
            <a:off x="6705600" y="2209800"/>
            <a:ext cx="1844940" cy="2895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a:t>
            </a:r>
            <a:endParaRPr lang="en-US" dirty="0"/>
          </a:p>
        </p:txBody>
      </p:sp>
      <p:sp>
        <p:nvSpPr>
          <p:cNvPr id="3" name="Content Placeholder 2"/>
          <p:cNvSpPr>
            <a:spLocks noGrp="1"/>
          </p:cNvSpPr>
          <p:nvPr>
            <p:ph idx="1"/>
          </p:nvPr>
        </p:nvSpPr>
        <p:spPr/>
        <p:txBody>
          <a:bodyPr/>
          <a:lstStyle/>
          <a:p>
            <a:r>
              <a:rPr lang="en-US" dirty="0" smtClean="0"/>
              <a:t>Parents should make it clear to their children that a babysitter has authority</a:t>
            </a:r>
          </a:p>
          <a:p>
            <a:pPr lvl="1"/>
            <a:r>
              <a:rPr lang="en-US" dirty="0" smtClean="0"/>
              <a:t>Right to make decisions</a:t>
            </a:r>
            <a:endParaRPr lang="en-US" dirty="0"/>
          </a:p>
        </p:txBody>
      </p:sp>
      <p:pic>
        <p:nvPicPr>
          <p:cNvPr id="1026" name="Picture 2" descr="C:\Users\jpotena\AppData\Local\Microsoft\Windows\Temporary Internet Files\Content.IE5\4P91L3RL\MC900358763[1].wmf"/>
          <p:cNvPicPr>
            <a:picLocks noChangeAspect="1" noChangeArrowheads="1"/>
          </p:cNvPicPr>
          <p:nvPr/>
        </p:nvPicPr>
        <p:blipFill>
          <a:blip r:embed="rId2" cstate="print"/>
          <a:srcRect/>
          <a:stretch>
            <a:fillRect/>
          </a:stretch>
        </p:blipFill>
        <p:spPr bwMode="auto">
          <a:xfrm>
            <a:off x="5178344" y="2895600"/>
            <a:ext cx="3093928"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lstStyle/>
          <a:p>
            <a:r>
              <a:rPr lang="en-US" dirty="0" smtClean="0"/>
              <a:t>How many of you ever babysat before?</a:t>
            </a:r>
          </a:p>
          <a:p>
            <a:pPr>
              <a:buNone/>
            </a:pPr>
            <a:endParaRPr lang="en-US" dirty="0" smtClean="0"/>
          </a:p>
          <a:p>
            <a:pPr>
              <a:buNone/>
            </a:pPr>
            <a:endParaRPr lang="en-US" dirty="0" smtClean="0"/>
          </a:p>
          <a:p>
            <a:pPr>
              <a:buNone/>
            </a:pPr>
            <a:r>
              <a:rPr lang="en-US" dirty="0" smtClean="0">
                <a:sym typeface="Wingdings" pitchFamily="2" charset="2"/>
              </a:rPr>
              <a:t>			 </a:t>
            </a:r>
            <a:r>
              <a:rPr lang="en-US" dirty="0" smtClean="0"/>
              <a:t>Let’s reflect on babysitting:</a:t>
            </a:r>
            <a:endParaRPr lang="en-US" dirty="0"/>
          </a:p>
        </p:txBody>
      </p:sp>
      <p:pic>
        <p:nvPicPr>
          <p:cNvPr id="34817" name="Picture 1" descr="C:\Users\jpotena\AppData\Local\Microsoft\Windows\Temporary Internet Files\Content.IE5\BCHDSBKC\MC910216361[1].png"/>
          <p:cNvPicPr>
            <a:picLocks noChangeAspect="1" noChangeArrowheads="1"/>
          </p:cNvPicPr>
          <p:nvPr/>
        </p:nvPicPr>
        <p:blipFill>
          <a:blip r:embed="rId2" cstate="print"/>
          <a:srcRect/>
          <a:stretch>
            <a:fillRect/>
          </a:stretch>
        </p:blipFill>
        <p:spPr bwMode="auto">
          <a:xfrm>
            <a:off x="762000" y="3276600"/>
            <a:ext cx="1568952" cy="13668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 an entertainer, not a best friend</a:t>
            </a:r>
          </a:p>
          <a:p>
            <a:r>
              <a:rPr lang="en-US" dirty="0" smtClean="0"/>
              <a:t>Ideas for activities:</a:t>
            </a:r>
          </a:p>
          <a:p>
            <a:pPr lvl="1"/>
            <a:r>
              <a:rPr lang="en-US" dirty="0" smtClean="0"/>
              <a:t>Music</a:t>
            </a:r>
          </a:p>
          <a:p>
            <a:pPr lvl="1"/>
            <a:r>
              <a:rPr lang="en-US" dirty="0" smtClean="0"/>
              <a:t>Board games</a:t>
            </a:r>
          </a:p>
          <a:p>
            <a:pPr lvl="1"/>
            <a:r>
              <a:rPr lang="en-US" dirty="0" smtClean="0"/>
              <a:t>Hide and seek</a:t>
            </a:r>
          </a:p>
          <a:p>
            <a:pPr lvl="1"/>
            <a:r>
              <a:rPr lang="en-US" dirty="0" smtClean="0"/>
              <a:t>I spy</a:t>
            </a:r>
          </a:p>
          <a:p>
            <a:pPr lvl="1"/>
            <a:r>
              <a:rPr lang="en-US" dirty="0" smtClean="0"/>
              <a:t>Hop scotch</a:t>
            </a:r>
          </a:p>
          <a:p>
            <a:pPr lvl="1"/>
            <a:r>
              <a:rPr lang="en-US" dirty="0" smtClean="0"/>
              <a:t>Paint projects</a:t>
            </a:r>
          </a:p>
          <a:p>
            <a:pPr lvl="1"/>
            <a:r>
              <a:rPr lang="en-US" dirty="0" smtClean="0"/>
              <a:t>Puzzles</a:t>
            </a:r>
          </a:p>
          <a:p>
            <a:pPr lvl="1"/>
            <a:r>
              <a:rPr lang="en-US" dirty="0" smtClean="0"/>
              <a:t>Make snacks</a:t>
            </a:r>
          </a:p>
          <a:p>
            <a:pPr lvl="1"/>
            <a:r>
              <a:rPr lang="en-US" dirty="0" smtClean="0"/>
              <a:t>Clay</a:t>
            </a:r>
          </a:p>
          <a:p>
            <a:pPr lvl="1"/>
            <a:r>
              <a:rPr lang="en-US" dirty="0" smtClean="0"/>
              <a:t>Play dough</a:t>
            </a:r>
          </a:p>
        </p:txBody>
      </p:sp>
      <p:pic>
        <p:nvPicPr>
          <p:cNvPr id="35842" name="Picture 2" descr="C:\Users\jpotena\AppData\Local\Microsoft\Windows\Temporary Internet Files\Content.IE5\CUHFOAJ9\MC900413514[1].wmf"/>
          <p:cNvPicPr>
            <a:picLocks noChangeAspect="1" noChangeArrowheads="1"/>
          </p:cNvPicPr>
          <p:nvPr/>
        </p:nvPicPr>
        <p:blipFill>
          <a:blip r:embed="rId2" cstate="print"/>
          <a:srcRect/>
          <a:stretch>
            <a:fillRect/>
          </a:stretch>
        </p:blipFill>
        <p:spPr bwMode="auto">
          <a:xfrm>
            <a:off x="5334000" y="3124200"/>
            <a:ext cx="3429000" cy="27681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Tips</a:t>
            </a:r>
            <a:endParaRPr lang="en-US" dirty="0"/>
          </a:p>
        </p:txBody>
      </p:sp>
      <p:sp>
        <p:nvSpPr>
          <p:cNvPr id="3" name="Content Placeholder 2"/>
          <p:cNvSpPr>
            <a:spLocks noGrp="1"/>
          </p:cNvSpPr>
          <p:nvPr>
            <p:ph idx="1"/>
          </p:nvPr>
        </p:nvSpPr>
        <p:spPr/>
        <p:txBody>
          <a:bodyPr/>
          <a:lstStyle/>
          <a:p>
            <a:r>
              <a:rPr lang="en-US" dirty="0" smtClean="0"/>
              <a:t>Requires your full attention</a:t>
            </a:r>
          </a:p>
          <a:p>
            <a:endParaRPr lang="en-US" dirty="0"/>
          </a:p>
        </p:txBody>
      </p:sp>
      <p:pic>
        <p:nvPicPr>
          <p:cNvPr id="25602" name="Picture 2" descr="C:\Users\jpotena\AppData\Local\Microsoft\Windows\Temporary Internet Files\Content.IE5\BCHDSBKC\MC900232107[1].wmf"/>
          <p:cNvPicPr>
            <a:picLocks noChangeAspect="1" noChangeArrowheads="1"/>
          </p:cNvPicPr>
          <p:nvPr/>
        </p:nvPicPr>
        <p:blipFill>
          <a:blip r:embed="rId2" cstate="print"/>
          <a:srcRect/>
          <a:stretch>
            <a:fillRect/>
          </a:stretch>
        </p:blipFill>
        <p:spPr bwMode="auto">
          <a:xfrm>
            <a:off x="6781800" y="762000"/>
            <a:ext cx="1688471" cy="1860487"/>
          </a:xfrm>
          <a:prstGeom prst="rect">
            <a:avLst/>
          </a:prstGeom>
          <a:noFill/>
        </p:spPr>
      </p:pic>
      <p:pic>
        <p:nvPicPr>
          <p:cNvPr id="25603" name="Picture 3" descr="C:\Users\jpotena\AppData\Local\Microsoft\Windows\Temporary Internet Files\Content.IE5\CUHFOAJ9\MC900089002[1].wmf"/>
          <p:cNvPicPr>
            <a:picLocks noChangeAspect="1" noChangeArrowheads="1"/>
          </p:cNvPicPr>
          <p:nvPr/>
        </p:nvPicPr>
        <p:blipFill>
          <a:blip r:embed="rId3" cstate="print"/>
          <a:srcRect/>
          <a:stretch>
            <a:fillRect/>
          </a:stretch>
        </p:blipFill>
        <p:spPr bwMode="auto">
          <a:xfrm>
            <a:off x="1905000" y="2667000"/>
            <a:ext cx="3657600" cy="32590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Tips</a:t>
            </a:r>
            <a:endParaRPr lang="en-US" dirty="0"/>
          </a:p>
        </p:txBody>
      </p:sp>
      <p:sp>
        <p:nvSpPr>
          <p:cNvPr id="3" name="Content Placeholder 2"/>
          <p:cNvSpPr>
            <a:spLocks noGrp="1"/>
          </p:cNvSpPr>
          <p:nvPr>
            <p:ph idx="1"/>
          </p:nvPr>
        </p:nvSpPr>
        <p:spPr/>
        <p:txBody>
          <a:bodyPr>
            <a:normAutofit/>
          </a:bodyPr>
          <a:lstStyle/>
          <a:p>
            <a:r>
              <a:rPr lang="en-US" dirty="0" smtClean="0"/>
              <a:t>Household Tips:</a:t>
            </a:r>
          </a:p>
          <a:p>
            <a:pPr lvl="1"/>
            <a:r>
              <a:rPr lang="en-US" dirty="0" smtClean="0"/>
              <a:t>Appliances</a:t>
            </a:r>
          </a:p>
          <a:p>
            <a:pPr lvl="1"/>
            <a:r>
              <a:rPr lang="en-US" dirty="0" smtClean="0"/>
              <a:t>Windows, doors, lights, and alarms</a:t>
            </a:r>
          </a:p>
          <a:p>
            <a:pPr lvl="1"/>
            <a:r>
              <a:rPr lang="en-US" dirty="0" smtClean="0"/>
              <a:t>Smoke detectors</a:t>
            </a:r>
          </a:p>
          <a:p>
            <a:pPr lvl="1"/>
            <a:r>
              <a:rPr lang="en-US" dirty="0" smtClean="0"/>
              <a:t>Outside the house</a:t>
            </a:r>
          </a:p>
          <a:p>
            <a:endParaRPr lang="en-US" dirty="0"/>
          </a:p>
        </p:txBody>
      </p:sp>
      <p:pic>
        <p:nvPicPr>
          <p:cNvPr id="36866" name="Picture 2" descr="C:\Program Files\Microsoft Office\MEDIA\CAGCAT10\j0185604.wmf"/>
          <p:cNvPicPr>
            <a:picLocks noChangeAspect="1" noChangeArrowheads="1"/>
          </p:cNvPicPr>
          <p:nvPr/>
        </p:nvPicPr>
        <p:blipFill>
          <a:blip r:embed="rId2" cstate="print"/>
          <a:srcRect/>
          <a:stretch>
            <a:fillRect/>
          </a:stretch>
        </p:blipFill>
        <p:spPr bwMode="auto">
          <a:xfrm>
            <a:off x="6858000" y="685800"/>
            <a:ext cx="1684630" cy="16862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Tips</a:t>
            </a:r>
            <a:endParaRPr lang="en-US" dirty="0"/>
          </a:p>
        </p:txBody>
      </p:sp>
      <p:sp>
        <p:nvSpPr>
          <p:cNvPr id="3" name="Content Placeholder 2"/>
          <p:cNvSpPr>
            <a:spLocks noGrp="1"/>
          </p:cNvSpPr>
          <p:nvPr>
            <p:ph idx="1"/>
          </p:nvPr>
        </p:nvSpPr>
        <p:spPr/>
        <p:txBody>
          <a:bodyPr>
            <a:normAutofit/>
          </a:bodyPr>
          <a:lstStyle/>
          <a:p>
            <a:r>
              <a:rPr lang="en-US" dirty="0" smtClean="0"/>
              <a:t>The Child’s Safety </a:t>
            </a:r>
          </a:p>
          <a:p>
            <a:pPr lvl="1"/>
            <a:r>
              <a:rPr lang="en-US" dirty="0" smtClean="0"/>
              <a:t>Food</a:t>
            </a:r>
          </a:p>
          <a:p>
            <a:pPr lvl="1"/>
            <a:r>
              <a:rPr lang="en-US" dirty="0" smtClean="0"/>
              <a:t>Water</a:t>
            </a:r>
          </a:p>
          <a:p>
            <a:pPr lvl="1"/>
            <a:r>
              <a:rPr lang="en-US" dirty="0" smtClean="0"/>
              <a:t>Falls</a:t>
            </a:r>
          </a:p>
          <a:p>
            <a:pPr lvl="1"/>
            <a:r>
              <a:rPr lang="en-US" dirty="0" smtClean="0"/>
              <a:t>Poisons and sharp objects</a:t>
            </a:r>
          </a:p>
          <a:p>
            <a:pPr lvl="1"/>
            <a:r>
              <a:rPr lang="en-US" dirty="0" smtClean="0"/>
              <a:t>Burns/scalds</a:t>
            </a:r>
          </a:p>
          <a:p>
            <a:pPr lvl="1"/>
            <a:r>
              <a:rPr lang="en-US" dirty="0" smtClean="0"/>
              <a:t>Choking</a:t>
            </a:r>
          </a:p>
          <a:p>
            <a:pPr lvl="1"/>
            <a:r>
              <a:rPr lang="en-US" dirty="0" smtClean="0"/>
              <a:t>Strangulation</a:t>
            </a:r>
            <a:endParaRPr lang="en-US" dirty="0"/>
          </a:p>
        </p:txBody>
      </p:sp>
      <p:pic>
        <p:nvPicPr>
          <p:cNvPr id="37890" name="Picture 2" descr="C:\Users\jpotena\AppData\Local\Microsoft\Windows\Temporary Internet Files\Content.IE5\HIU2BPRW\MC900436043[1].wmf"/>
          <p:cNvPicPr>
            <a:picLocks noChangeAspect="1" noChangeArrowheads="1"/>
          </p:cNvPicPr>
          <p:nvPr/>
        </p:nvPicPr>
        <p:blipFill>
          <a:blip r:embed="rId2" cstate="print"/>
          <a:srcRect/>
          <a:stretch>
            <a:fillRect/>
          </a:stretch>
        </p:blipFill>
        <p:spPr bwMode="auto">
          <a:xfrm>
            <a:off x="6324600" y="4419600"/>
            <a:ext cx="2260819" cy="177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Tips</a:t>
            </a:r>
            <a:endParaRPr lang="en-US" dirty="0"/>
          </a:p>
        </p:txBody>
      </p:sp>
      <p:sp>
        <p:nvSpPr>
          <p:cNvPr id="3" name="Content Placeholder 2"/>
          <p:cNvSpPr>
            <a:spLocks noGrp="1"/>
          </p:cNvSpPr>
          <p:nvPr>
            <p:ph idx="1"/>
          </p:nvPr>
        </p:nvSpPr>
        <p:spPr/>
        <p:txBody>
          <a:bodyPr>
            <a:normAutofit/>
          </a:bodyPr>
          <a:lstStyle/>
          <a:p>
            <a:r>
              <a:rPr lang="en-US" dirty="0" smtClean="0"/>
              <a:t>Your Own Safety </a:t>
            </a:r>
          </a:p>
          <a:p>
            <a:pPr lvl="1"/>
            <a:r>
              <a:rPr lang="en-US" dirty="0" smtClean="0"/>
              <a:t>The door</a:t>
            </a:r>
          </a:p>
          <a:p>
            <a:pPr lvl="1"/>
            <a:r>
              <a:rPr lang="en-US" dirty="0" smtClean="0"/>
              <a:t>The phone</a:t>
            </a:r>
          </a:p>
          <a:p>
            <a:pPr lvl="1"/>
            <a:r>
              <a:rPr lang="en-US" dirty="0" smtClean="0"/>
              <a:t>Your parents</a:t>
            </a:r>
          </a:p>
          <a:p>
            <a:pPr lvl="1"/>
            <a:r>
              <a:rPr lang="en-US" dirty="0" smtClean="0"/>
              <a:t>Transportation</a:t>
            </a:r>
          </a:p>
          <a:p>
            <a:pPr lvl="1"/>
            <a:r>
              <a:rPr lang="en-US" dirty="0" smtClean="0"/>
              <a:t>Trust your gut</a:t>
            </a:r>
          </a:p>
          <a:p>
            <a:endParaRPr lang="en-US" dirty="0"/>
          </a:p>
        </p:txBody>
      </p:sp>
      <p:pic>
        <p:nvPicPr>
          <p:cNvPr id="38915" name="Picture 3" descr="C:\Users\jpotena\AppData\Local\Microsoft\Windows\Temporary Internet Files\Content.IE5\4P91L3RL\MC900432570[1].png"/>
          <p:cNvPicPr>
            <a:picLocks noChangeAspect="1" noChangeArrowheads="1"/>
          </p:cNvPicPr>
          <p:nvPr/>
        </p:nvPicPr>
        <p:blipFill>
          <a:blip r:embed="rId2" cstate="print"/>
          <a:srcRect/>
          <a:stretch>
            <a:fillRect/>
          </a:stretch>
        </p:blipFill>
        <p:spPr bwMode="auto">
          <a:xfrm>
            <a:off x="6858000" y="457200"/>
            <a:ext cx="1828572" cy="1828572"/>
          </a:xfrm>
          <a:prstGeom prst="rect">
            <a:avLst/>
          </a:prstGeom>
          <a:noFill/>
        </p:spPr>
      </p:pic>
      <p:pic>
        <p:nvPicPr>
          <p:cNvPr id="38917" name="Picture 5" descr="C:\Users\jpotena\AppData\Local\Microsoft\Windows\Temporary Internet Files\Content.IE5\4P91L3RL\MC900057313[1].wmf"/>
          <p:cNvPicPr>
            <a:picLocks noChangeAspect="1" noChangeArrowheads="1"/>
          </p:cNvPicPr>
          <p:nvPr/>
        </p:nvPicPr>
        <p:blipFill>
          <a:blip r:embed="rId3" cstate="print"/>
          <a:srcRect/>
          <a:stretch>
            <a:fillRect/>
          </a:stretch>
        </p:blipFill>
        <p:spPr bwMode="auto">
          <a:xfrm>
            <a:off x="4876800" y="3352800"/>
            <a:ext cx="3020101" cy="28538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a:t>
            </a:r>
            <a:endParaRPr lang="en-US" dirty="0"/>
          </a:p>
        </p:txBody>
      </p:sp>
      <p:sp>
        <p:nvSpPr>
          <p:cNvPr id="3" name="Content Placeholder 2"/>
          <p:cNvSpPr>
            <a:spLocks noGrp="1"/>
          </p:cNvSpPr>
          <p:nvPr>
            <p:ph idx="1"/>
          </p:nvPr>
        </p:nvSpPr>
        <p:spPr/>
        <p:txBody>
          <a:bodyPr>
            <a:normAutofit/>
          </a:bodyPr>
          <a:lstStyle/>
          <a:p>
            <a:r>
              <a:rPr lang="en-US" dirty="0" smtClean="0"/>
              <a:t>Stay CALM!</a:t>
            </a:r>
          </a:p>
          <a:p>
            <a:r>
              <a:rPr lang="en-US" dirty="0" smtClean="0"/>
              <a:t>Emergency numbers</a:t>
            </a:r>
          </a:p>
          <a:p>
            <a:r>
              <a:rPr lang="en-US" dirty="0" smtClean="0"/>
              <a:t>Emergency supplies</a:t>
            </a:r>
          </a:p>
          <a:p>
            <a:r>
              <a:rPr lang="en-US" dirty="0" smtClean="0"/>
              <a:t>Emergency escape routes</a:t>
            </a:r>
          </a:p>
          <a:p>
            <a:endParaRPr lang="en-US" dirty="0"/>
          </a:p>
        </p:txBody>
      </p:sp>
      <p:pic>
        <p:nvPicPr>
          <p:cNvPr id="4" name="Picture 2" descr="C:\Users\jpotena\AppData\Local\Microsoft\Windows\Temporary Internet Files\Content.IE5\ZG2YU8I1\MC900056701[1].wmf"/>
          <p:cNvPicPr>
            <a:picLocks noChangeAspect="1" noChangeArrowheads="1"/>
          </p:cNvPicPr>
          <p:nvPr/>
        </p:nvPicPr>
        <p:blipFill>
          <a:blip r:embed="rId2" cstate="print"/>
          <a:srcRect/>
          <a:stretch>
            <a:fillRect/>
          </a:stretch>
        </p:blipFill>
        <p:spPr bwMode="auto">
          <a:xfrm>
            <a:off x="5867400" y="1905000"/>
            <a:ext cx="2732227" cy="149392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smtClean="0"/>
              <a:t>How to Satisfy Parents</a:t>
            </a:r>
            <a:endParaRPr lang="en-US" dirty="0"/>
          </a:p>
        </p:txBody>
      </p:sp>
      <p:sp>
        <p:nvSpPr>
          <p:cNvPr id="3" name="Content Placeholder 2"/>
          <p:cNvSpPr>
            <a:spLocks noGrp="1"/>
          </p:cNvSpPr>
          <p:nvPr>
            <p:ph idx="1"/>
          </p:nvPr>
        </p:nvSpPr>
        <p:spPr/>
        <p:txBody>
          <a:bodyPr/>
          <a:lstStyle/>
          <a:p>
            <a:r>
              <a:rPr lang="en-US" dirty="0" smtClean="0"/>
              <a:t>Children are well cared for, safe, and happy</a:t>
            </a:r>
          </a:p>
          <a:p>
            <a:r>
              <a:rPr lang="en-US" dirty="0" smtClean="0"/>
              <a:t>Arrive on time</a:t>
            </a:r>
          </a:p>
          <a:p>
            <a:r>
              <a:rPr lang="en-US" dirty="0" smtClean="0"/>
              <a:t>Follow all routines/directions</a:t>
            </a:r>
          </a:p>
          <a:p>
            <a:r>
              <a:rPr lang="en-US" dirty="0" smtClean="0"/>
              <a:t>Straighten up</a:t>
            </a:r>
          </a:p>
          <a:p>
            <a:r>
              <a:rPr lang="en-US" dirty="0" smtClean="0"/>
              <a:t>Show interest and interact</a:t>
            </a:r>
            <a:endParaRPr lang="en-US" dirty="0"/>
          </a:p>
        </p:txBody>
      </p:sp>
      <p:pic>
        <p:nvPicPr>
          <p:cNvPr id="2049" name="Picture 1" descr="C:\Users\jpotena\AppData\Local\Microsoft\Windows\Temporary Internet Files\Content.IE5\3RVBBBMJ\MC900332970[1].wmf"/>
          <p:cNvPicPr>
            <a:picLocks noChangeAspect="1" noChangeArrowheads="1"/>
          </p:cNvPicPr>
          <p:nvPr/>
        </p:nvPicPr>
        <p:blipFill>
          <a:blip r:embed="rId2" cstate="print"/>
          <a:srcRect/>
          <a:stretch>
            <a:fillRect/>
          </a:stretch>
        </p:blipFill>
        <p:spPr bwMode="auto">
          <a:xfrm>
            <a:off x="6248400" y="3505200"/>
            <a:ext cx="2632558" cy="2272490"/>
          </a:xfrm>
          <a:prstGeom prst="rect">
            <a:avLst/>
          </a:prstGeom>
          <a:noFill/>
        </p:spPr>
      </p:pic>
      <p:pic>
        <p:nvPicPr>
          <p:cNvPr id="2050" name="Picture 2" descr="C:\Users\jpotena\AppData\Local\Microsoft\Windows\Temporary Internet Files\Content.IE5\WDAS4X92\MC900433817[1].png"/>
          <p:cNvPicPr>
            <a:picLocks noChangeAspect="1" noChangeArrowheads="1"/>
          </p:cNvPicPr>
          <p:nvPr/>
        </p:nvPicPr>
        <p:blipFill>
          <a:blip r:embed="rId3" cstate="print"/>
          <a:srcRect/>
          <a:stretch>
            <a:fillRect/>
          </a:stretch>
        </p:blipFill>
        <p:spPr bwMode="auto">
          <a:xfrm>
            <a:off x="228600" y="228600"/>
            <a:ext cx="1295400" cy="1295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4876800"/>
          </a:xfrm>
        </p:spPr>
        <p:txBody>
          <a:bodyPr>
            <a:normAutofit/>
          </a:bodyPr>
          <a:lstStyle/>
          <a:p>
            <a:r>
              <a:rPr lang="en-US" sz="1600" b="0" dirty="0" smtClean="0">
                <a:latin typeface="+mn-lt"/>
              </a:rPr>
              <a:t>At your table, discuss the following questions and write the answers on the paper provided. </a:t>
            </a:r>
            <a:br>
              <a:rPr lang="en-US" sz="1600" b="0" dirty="0" smtClean="0">
                <a:latin typeface="+mn-lt"/>
              </a:rPr>
            </a:br>
            <a:r>
              <a:rPr lang="en-US" sz="1600" b="0" dirty="0" smtClean="0">
                <a:latin typeface="+mn-lt"/>
              </a:rPr>
              <a:t/>
            </a:r>
            <a:br>
              <a:rPr lang="en-US" sz="1600" b="0" dirty="0" smtClean="0">
                <a:latin typeface="+mn-lt"/>
              </a:rPr>
            </a:br>
            <a:r>
              <a:rPr lang="en-US" sz="1600" b="0" dirty="0" smtClean="0">
                <a:latin typeface="+mn-lt"/>
              </a:rPr>
              <a:t>1. WHAT ARE THREE THINGS YOU SHOULD DO BEFORE ACTUALLY BABYSITTING?</a:t>
            </a:r>
            <a:br>
              <a:rPr lang="en-US" sz="1600" b="0" dirty="0" smtClean="0">
                <a:latin typeface="+mn-lt"/>
              </a:rPr>
            </a:br>
            <a:r>
              <a:rPr lang="en-US" sz="1600" b="0" dirty="0" smtClean="0">
                <a:latin typeface="+mn-lt"/>
              </a:rPr>
              <a:t>	</a:t>
            </a:r>
            <a:br>
              <a:rPr lang="en-US" sz="1600" b="0" dirty="0" smtClean="0">
                <a:latin typeface="+mn-lt"/>
              </a:rPr>
            </a:br>
            <a:r>
              <a:rPr lang="en-US" sz="1600" b="0" dirty="0" smtClean="0">
                <a:latin typeface="+mn-lt"/>
              </a:rPr>
              <a:t>2. What are at least three qualities a caregiver should have?</a:t>
            </a:r>
            <a:br>
              <a:rPr lang="en-US" sz="1600" b="0" dirty="0" smtClean="0">
                <a:latin typeface="+mn-lt"/>
              </a:rPr>
            </a:br>
            <a:r>
              <a:rPr lang="en-US" sz="1600" b="0" dirty="0" smtClean="0">
                <a:latin typeface="+mn-lt"/>
              </a:rPr>
              <a:t/>
            </a:r>
            <a:br>
              <a:rPr lang="en-US" sz="1600" b="0" dirty="0" smtClean="0">
                <a:latin typeface="+mn-lt"/>
              </a:rPr>
            </a:br>
            <a:r>
              <a:rPr lang="en-US" sz="1600" b="0" dirty="0" smtClean="0">
                <a:latin typeface="+mn-lt"/>
              </a:rPr>
              <a:t>3. Nave two things you should do when caring for each of the following age groups?</a:t>
            </a:r>
            <a:br>
              <a:rPr lang="en-US" sz="1600" b="0" dirty="0" smtClean="0">
                <a:latin typeface="+mn-lt"/>
              </a:rPr>
            </a:br>
            <a:r>
              <a:rPr lang="en-US" sz="1600" b="0" dirty="0">
                <a:latin typeface="+mn-lt"/>
              </a:rPr>
              <a:t>	</a:t>
            </a:r>
            <a:r>
              <a:rPr lang="en-US" sz="1600" b="0" dirty="0" smtClean="0">
                <a:latin typeface="+mn-lt"/>
              </a:rPr>
              <a:t>Babies?</a:t>
            </a:r>
            <a:br>
              <a:rPr lang="en-US" sz="1600" b="0" dirty="0" smtClean="0">
                <a:latin typeface="+mn-lt"/>
              </a:rPr>
            </a:br>
            <a:r>
              <a:rPr lang="en-US" sz="1600" b="0" dirty="0">
                <a:latin typeface="+mn-lt"/>
              </a:rPr>
              <a:t>	</a:t>
            </a:r>
            <a:r>
              <a:rPr lang="en-US" sz="1600" b="0" dirty="0" smtClean="0">
                <a:latin typeface="+mn-lt"/>
              </a:rPr>
              <a:t>Toddlers and Preschoolers?</a:t>
            </a:r>
            <a:br>
              <a:rPr lang="en-US" sz="1600" b="0" dirty="0" smtClean="0">
                <a:latin typeface="+mn-lt"/>
              </a:rPr>
            </a:br>
            <a:r>
              <a:rPr lang="en-US" sz="1600" b="0" dirty="0">
                <a:latin typeface="+mn-lt"/>
              </a:rPr>
              <a:t>	</a:t>
            </a:r>
            <a:r>
              <a:rPr lang="en-US" sz="1600" b="0" dirty="0" smtClean="0">
                <a:latin typeface="+mn-lt"/>
              </a:rPr>
              <a:t>School aged children?</a:t>
            </a:r>
            <a:r>
              <a:rPr lang="en-US" sz="1800" b="0" dirty="0" smtClean="0">
                <a:latin typeface="+mn-lt"/>
              </a:rPr>
              <a:t/>
            </a:r>
            <a:br>
              <a:rPr lang="en-US" sz="1800" b="0" dirty="0" smtClean="0">
                <a:latin typeface="+mn-lt"/>
              </a:rPr>
            </a:br>
            <a:r>
              <a:rPr lang="en-US" sz="1800" b="0" dirty="0">
                <a:latin typeface="+mn-lt"/>
              </a:rPr>
              <a:t>	</a:t>
            </a:r>
            <a:r>
              <a:rPr lang="en-US" sz="1800" b="0" dirty="0" smtClean="0">
                <a:latin typeface="+mn-lt"/>
              </a:rPr>
              <a:t/>
            </a:r>
            <a:br>
              <a:rPr lang="en-US" sz="1800" b="0" dirty="0" smtClean="0">
                <a:latin typeface="+mn-lt"/>
              </a:rPr>
            </a:br>
            <a:r>
              <a:rPr lang="en-US" sz="1800" b="0" dirty="0" smtClean="0">
                <a:latin typeface="+mn-lt"/>
              </a:rPr>
              <a:t>4. Name at least three ways you can entertain children while babysitting?</a:t>
            </a:r>
            <a:br>
              <a:rPr lang="en-US" sz="1800" b="0" dirty="0" smtClean="0">
                <a:latin typeface="+mn-lt"/>
              </a:rPr>
            </a:br>
            <a:r>
              <a:rPr lang="en-US" sz="1800" b="0" dirty="0">
                <a:latin typeface="+mn-lt"/>
              </a:rPr>
              <a:t/>
            </a:r>
            <a:br>
              <a:rPr lang="en-US" sz="1800" b="0" dirty="0">
                <a:latin typeface="+mn-lt"/>
              </a:rPr>
            </a:br>
            <a:r>
              <a:rPr lang="en-US" sz="1800" b="0" dirty="0" smtClean="0">
                <a:latin typeface="+mn-lt"/>
              </a:rPr>
              <a:t>5. What are three things you can do to ensure the safety of the children?</a:t>
            </a:r>
            <a:endParaRPr lang="en-US" sz="1800" b="0" dirty="0">
              <a:latin typeface="+mn-lt"/>
            </a:endParaRPr>
          </a:p>
        </p:txBody>
      </p:sp>
      <p:sp>
        <p:nvSpPr>
          <p:cNvPr id="3" name="Text Placeholder 2"/>
          <p:cNvSpPr>
            <a:spLocks noGrp="1"/>
          </p:cNvSpPr>
          <p:nvPr>
            <p:ph type="body" idx="1"/>
          </p:nvPr>
        </p:nvSpPr>
        <p:spPr>
          <a:xfrm>
            <a:off x="722313" y="152401"/>
            <a:ext cx="7772400" cy="990599"/>
          </a:xfrm>
        </p:spPr>
        <p:txBody>
          <a:bodyPr anchor="ctr">
            <a:normAutofit lnSpcReduction="10000"/>
          </a:bodyPr>
          <a:lstStyle/>
          <a:p>
            <a:pPr algn="ctr"/>
            <a:r>
              <a:rPr lang="en-US" sz="6000" dirty="0"/>
              <a:t>Review </a:t>
            </a:r>
          </a:p>
        </p:txBody>
      </p:sp>
    </p:spTree>
    <p:extLst>
      <p:ext uri="{BB962C8B-B14F-4D97-AF65-F5344CB8AC3E}">
        <p14:creationId xmlns:p14="http://schemas.microsoft.com/office/powerpoint/2010/main" val="1140681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a:t>
            </a:r>
            <a:endParaRPr lang="en-US" dirty="0"/>
          </a:p>
        </p:txBody>
      </p:sp>
      <p:sp>
        <p:nvSpPr>
          <p:cNvPr id="3" name="Content Placeholder 2"/>
          <p:cNvSpPr>
            <a:spLocks noGrp="1"/>
          </p:cNvSpPr>
          <p:nvPr>
            <p:ph idx="1"/>
          </p:nvPr>
        </p:nvSpPr>
        <p:spPr/>
        <p:txBody>
          <a:bodyPr/>
          <a:lstStyle/>
          <a:p>
            <a:r>
              <a:rPr lang="en-US" dirty="0" smtClean="0">
                <a:hlinkClick r:id="rId2"/>
              </a:rPr>
              <a:t>http://thepolkadottot.com/weblinks.htm</a:t>
            </a:r>
          </a:p>
          <a:p>
            <a:r>
              <a:rPr lang="en-US" dirty="0" smtClean="0">
                <a:hlinkClick r:id="rId2"/>
              </a:rPr>
              <a:t>http://christianbabysitter.homestead.com/buynow.html</a:t>
            </a:r>
            <a:endParaRPr lang="en-US" dirty="0" smtClean="0"/>
          </a:p>
          <a:p>
            <a:r>
              <a:rPr lang="en-US" dirty="0" smtClean="0">
                <a:hlinkClick r:id="rId3"/>
              </a:rPr>
              <a:t>http://www.mominmanagement.com/1390/babysitter-rate-calculator/</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Babysitter Tips</a:t>
            </a:r>
            <a:r>
              <a:rPr lang="en-US" dirty="0" smtClean="0"/>
              <a:t>. Babysitters, n.d. Web. 11 Apr. 2011. </a:t>
            </a:r>
            <a:r>
              <a:rPr lang="en-US" dirty="0" smtClean="0">
                <a:hlinkClick r:id="rId2"/>
              </a:rPr>
              <a:t>http://www.babysitters.com/babysitter-tips-2/</a:t>
            </a:r>
            <a:endParaRPr lang="en-US" dirty="0" smtClean="0"/>
          </a:p>
          <a:p>
            <a:r>
              <a:rPr lang="en-US" i="1" dirty="0" smtClean="0"/>
              <a:t>Babysitter Information</a:t>
            </a:r>
            <a:r>
              <a:rPr lang="en-US" dirty="0" smtClean="0"/>
              <a:t>. Baby Center, n.d. Web. 11 Apr. 2011. </a:t>
            </a:r>
            <a:r>
              <a:rPr lang="en-US" dirty="0" smtClean="0">
                <a:hlinkClick r:id="rId3"/>
              </a:rPr>
              <a:t>http://www.babycenter.com/babysitters</a:t>
            </a:r>
            <a:endParaRPr lang="en-US" dirty="0" smtClean="0"/>
          </a:p>
          <a:p>
            <a:r>
              <a:rPr lang="en-US" dirty="0" smtClean="0"/>
              <a:t>Brisbane, Holly E. </a:t>
            </a:r>
            <a:r>
              <a:rPr lang="en-US" i="1" dirty="0" smtClean="0"/>
              <a:t>The Developing Child</a:t>
            </a:r>
            <a:r>
              <a:rPr lang="en-US" dirty="0" smtClean="0"/>
              <a:t>. 8thth ed. Peoria: Glencoe/McGraw-Hill, 2000. 306-11. Print. </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Tree>
    <p:controls>
      <mc:AlternateContent xmlns:mc="http://schemas.openxmlformats.org/markup-compatibility/2006">
        <mc:Choice xmlns:v="urn:schemas-microsoft-com:vml" Requires="v">
          <p:control spid="1029" name="ShockwaveFlash1" r:id="rId2" imgW="7923810" imgH="5106113"/>
        </mc:Choice>
        <mc:Fallback>
          <p:control name="ShockwaveFlash1" r:id="rId2" imgW="7923810" imgH="5106113">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7923213" cy="510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lnSpcReduction="10000"/>
          </a:bodyPr>
          <a:lstStyle/>
          <a:p>
            <a:r>
              <a:rPr lang="en-US" i="1" dirty="0" smtClean="0"/>
              <a:t>It's My Life. Money. Babysitting. One Important Job!</a:t>
            </a:r>
            <a:r>
              <a:rPr lang="en-US" dirty="0" smtClean="0"/>
              <a:t>. PBS, n.d. Web. 11 Apr. 2011. </a:t>
            </a:r>
            <a:r>
              <a:rPr lang="en-US" dirty="0" smtClean="0">
                <a:hlinkClick r:id="rId2"/>
              </a:rPr>
              <a:t>http://pbskids.org/itsmylife/money/babysitting/index.html</a:t>
            </a:r>
            <a:endParaRPr lang="en-US" dirty="0" smtClean="0"/>
          </a:p>
          <a:p>
            <a:r>
              <a:rPr lang="en-US" i="1" dirty="0" smtClean="0"/>
              <a:t>Teen Health</a:t>
            </a:r>
            <a:r>
              <a:rPr lang="en-US" dirty="0" smtClean="0"/>
              <a:t>. Nemours, n.d. Web. 11 Apr. 2011. </a:t>
            </a:r>
            <a:r>
              <a:rPr lang="en-US" dirty="0" smtClean="0">
                <a:hlinkClick r:id="rId3"/>
              </a:rPr>
              <a:t>http://kidshealth.org/teen/school_jobs/jobs/babysit.html#</a:t>
            </a:r>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lstStyle/>
          <a:p>
            <a:r>
              <a:rPr lang="en-US" dirty="0" smtClean="0"/>
              <a:t>Are you ready to be a babysitter?</a:t>
            </a:r>
          </a:p>
          <a:p>
            <a:pPr lvl="1"/>
            <a:r>
              <a:rPr lang="en-US" dirty="0" smtClean="0"/>
              <a:t>Survey</a:t>
            </a:r>
          </a:p>
          <a:p>
            <a:pPr lvl="1"/>
            <a:r>
              <a:rPr lang="en-US" dirty="0" smtClean="0"/>
              <a:t>According to </a:t>
            </a:r>
            <a:r>
              <a:rPr lang="en-US" b="1" i="1" dirty="0" smtClean="0"/>
              <a:t>The Doctors</a:t>
            </a:r>
            <a:endParaRPr lang="en-US" b="1" i="1" dirty="0"/>
          </a:p>
        </p:txBody>
      </p:sp>
      <p:pic>
        <p:nvPicPr>
          <p:cNvPr id="19458" name="Picture 2" descr="Large_spacer">
            <a:hlinkClick r:id="rId2"/>
          </p:cNvPr>
          <p:cNvPicPr>
            <a:picLocks noChangeAspect="1" noChangeArrowheads="1"/>
          </p:cNvPicPr>
          <p:nvPr/>
        </p:nvPicPr>
        <p:blipFill>
          <a:blip r:embed="rId3" cstate="print"/>
          <a:srcRect/>
          <a:stretch>
            <a:fillRect/>
          </a:stretch>
        </p:blipFill>
        <p:spPr bwMode="auto">
          <a:xfrm>
            <a:off x="155575" y="-319088"/>
            <a:ext cx="2381250" cy="666751"/>
          </a:xfrm>
          <a:prstGeom prst="rect">
            <a:avLst/>
          </a:prstGeom>
          <a:noFill/>
        </p:spPr>
      </p:pic>
      <p:pic>
        <p:nvPicPr>
          <p:cNvPr id="19460" name="Picture 4" descr="http://thepolkadottot.com/images/The-Doctors-web-3.jpg"/>
          <p:cNvPicPr>
            <a:picLocks noChangeAspect="1" noChangeArrowheads="1"/>
          </p:cNvPicPr>
          <p:nvPr/>
        </p:nvPicPr>
        <p:blipFill>
          <a:blip r:embed="rId4" cstate="print"/>
          <a:srcRect/>
          <a:stretch>
            <a:fillRect/>
          </a:stretch>
        </p:blipFill>
        <p:spPr bwMode="auto">
          <a:xfrm>
            <a:off x="2971800" y="3505200"/>
            <a:ext cx="3676650" cy="23093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2057400"/>
          </a:xfrm>
        </p:spPr>
        <p:txBody>
          <a:bodyPr>
            <a:normAutofit/>
          </a:bodyPr>
          <a:lstStyle/>
          <a:p>
            <a:r>
              <a:rPr lang="en-US" sz="3600" b="1" i="1" u="sng" dirty="0"/>
              <a:t>Dr. Jim Sears’ Babysitting Readiness Quiz: </a:t>
            </a:r>
            <a:r>
              <a:rPr lang="en-US" sz="3600" dirty="0"/>
              <a:t/>
            </a:r>
            <a:br>
              <a:rPr lang="en-US" sz="3600" dirty="0"/>
            </a:br>
            <a:r>
              <a:rPr lang="en-US" sz="3600" b="1" u="sng" dirty="0"/>
              <a:t>Are you ready to be a </a:t>
            </a:r>
            <a:r>
              <a:rPr lang="en-US" sz="3600" b="1" u="sng" dirty="0" smtClean="0"/>
              <a:t>babysitter?</a:t>
            </a:r>
            <a:endParaRPr lang="en-US" sz="3600" dirty="0"/>
          </a:p>
        </p:txBody>
      </p:sp>
      <p:sp>
        <p:nvSpPr>
          <p:cNvPr id="4" name="Content Placeholder 3"/>
          <p:cNvSpPr>
            <a:spLocks noGrp="1"/>
          </p:cNvSpPr>
          <p:nvPr>
            <p:ph idx="1"/>
          </p:nvPr>
        </p:nvSpPr>
        <p:spPr>
          <a:xfrm>
            <a:off x="457200" y="1905000"/>
            <a:ext cx="8229600" cy="4648200"/>
          </a:xfrm>
        </p:spPr>
        <p:txBody>
          <a:bodyPr>
            <a:normAutofit fontScale="55000" lnSpcReduction="20000"/>
          </a:bodyPr>
          <a:lstStyle/>
          <a:p>
            <a:pPr marL="0" indent="0">
              <a:buNone/>
            </a:pPr>
            <a:r>
              <a:rPr lang="en-US" b="1" dirty="0" smtClean="0"/>
              <a:t>1. Around </a:t>
            </a:r>
            <a:r>
              <a:rPr lang="en-US" b="1" dirty="0"/>
              <a:t>younger children, which do you tend to do: </a:t>
            </a:r>
            <a:endParaRPr lang="en-US" dirty="0"/>
          </a:p>
          <a:p>
            <a:pPr marL="0" indent="0">
              <a:buNone/>
            </a:pPr>
            <a:r>
              <a:rPr lang="en-US" dirty="0"/>
              <a:t>A. Tease the younger kids </a:t>
            </a:r>
          </a:p>
          <a:p>
            <a:pPr marL="0" indent="0">
              <a:buNone/>
            </a:pPr>
            <a:r>
              <a:rPr lang="en-US" dirty="0"/>
              <a:t>B. Observe the younger kids </a:t>
            </a:r>
          </a:p>
          <a:p>
            <a:pPr marL="0" indent="0">
              <a:buNone/>
            </a:pPr>
            <a:r>
              <a:rPr lang="en-US" dirty="0"/>
              <a:t>C. Attempt to teach or engage younger kids </a:t>
            </a:r>
          </a:p>
          <a:p>
            <a:pPr marL="0" indent="0">
              <a:buNone/>
            </a:pPr>
            <a:r>
              <a:rPr lang="en-US" dirty="0"/>
              <a:t> </a:t>
            </a:r>
          </a:p>
          <a:p>
            <a:pPr marL="0" indent="0">
              <a:buNone/>
            </a:pPr>
            <a:r>
              <a:rPr lang="en-US" b="1" dirty="0" smtClean="0"/>
              <a:t>2. If </a:t>
            </a:r>
            <a:r>
              <a:rPr lang="en-US" b="1" dirty="0"/>
              <a:t>you were alone with a younger sibling for an entire day: </a:t>
            </a:r>
            <a:endParaRPr lang="en-US" dirty="0"/>
          </a:p>
          <a:p>
            <a:pPr marL="0" indent="0">
              <a:buNone/>
            </a:pPr>
            <a:r>
              <a:rPr lang="en-US" dirty="0"/>
              <a:t>A. You have to admit, you’re scared to think about what might go on. </a:t>
            </a:r>
          </a:p>
          <a:p>
            <a:pPr marL="0" indent="0">
              <a:buNone/>
            </a:pPr>
            <a:r>
              <a:rPr lang="en-US" dirty="0"/>
              <a:t>B. You think you’d PROBABLY be okay, but are pretty sure there would be some rules broken. </a:t>
            </a:r>
          </a:p>
          <a:p>
            <a:pPr marL="0" indent="0">
              <a:buNone/>
            </a:pPr>
            <a:r>
              <a:rPr lang="en-US" dirty="0"/>
              <a:t>C. You are almost sure you would be absolutely fine. </a:t>
            </a:r>
          </a:p>
          <a:p>
            <a:pPr marL="0" indent="0">
              <a:buNone/>
            </a:pPr>
            <a:r>
              <a:rPr lang="en-US" dirty="0"/>
              <a:t> </a:t>
            </a:r>
          </a:p>
          <a:p>
            <a:pPr marL="0" indent="0">
              <a:buNone/>
            </a:pPr>
            <a:r>
              <a:rPr lang="en-US" b="1" dirty="0" smtClean="0"/>
              <a:t>3. In </a:t>
            </a:r>
            <a:r>
              <a:rPr lang="en-US" b="1" dirty="0"/>
              <a:t>situations where young children are present, you tend to: </a:t>
            </a:r>
            <a:endParaRPr lang="en-US" dirty="0"/>
          </a:p>
          <a:p>
            <a:pPr marL="0" indent="0">
              <a:buNone/>
            </a:pPr>
            <a:r>
              <a:rPr lang="en-US" dirty="0"/>
              <a:t>A. Avoid them most of the time, trying to be alone or with older people </a:t>
            </a:r>
          </a:p>
          <a:p>
            <a:pPr marL="0" indent="0">
              <a:buNone/>
            </a:pPr>
            <a:r>
              <a:rPr lang="en-US" dirty="0"/>
              <a:t>B. Spend SOME time with them, but loses interest over time </a:t>
            </a:r>
          </a:p>
          <a:p>
            <a:pPr marL="0" indent="0">
              <a:buNone/>
            </a:pPr>
            <a:r>
              <a:rPr lang="en-US" dirty="0"/>
              <a:t>C. Spends almost every minute with them </a:t>
            </a:r>
          </a:p>
          <a:p>
            <a:pPr marL="0" indent="0">
              <a:buNone/>
            </a:pPr>
            <a:r>
              <a:rPr lang="en-US" dirty="0"/>
              <a:t> </a:t>
            </a:r>
          </a:p>
          <a:p>
            <a:endParaRPr lang="en-US" dirty="0"/>
          </a:p>
        </p:txBody>
      </p:sp>
    </p:spTree>
    <p:extLst>
      <p:ext uri="{BB962C8B-B14F-4D97-AF65-F5344CB8AC3E}">
        <p14:creationId xmlns:p14="http://schemas.microsoft.com/office/powerpoint/2010/main" val="88404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202362"/>
          </a:xfrm>
        </p:spPr>
        <p:txBody>
          <a:bodyPr>
            <a:normAutofit/>
          </a:bodyPr>
          <a:lstStyle/>
          <a:p>
            <a:pPr algn="l"/>
            <a:r>
              <a:rPr lang="en-US" sz="1800" b="1" dirty="0" smtClean="0">
                <a:latin typeface="+mn-lt"/>
              </a:rPr>
              <a:t>4. If </a:t>
            </a:r>
            <a:r>
              <a:rPr lang="en-US" sz="1800" b="1" dirty="0">
                <a:latin typeface="+mn-lt"/>
              </a:rPr>
              <a:t>given the choice, you would rather: </a:t>
            </a:r>
            <a:r>
              <a:rPr lang="en-US" sz="1800" dirty="0">
                <a:latin typeface="+mn-lt"/>
              </a:rPr>
              <a:t/>
            </a:r>
            <a:br>
              <a:rPr lang="en-US" sz="1800" dirty="0">
                <a:latin typeface="+mn-lt"/>
              </a:rPr>
            </a:br>
            <a:r>
              <a:rPr lang="en-US" sz="1800" dirty="0">
                <a:latin typeface="+mn-lt"/>
              </a:rPr>
              <a:t>A. Play with a video game </a:t>
            </a:r>
            <a:br>
              <a:rPr lang="en-US" sz="1800" dirty="0">
                <a:latin typeface="+mn-lt"/>
              </a:rPr>
            </a:br>
            <a:r>
              <a:rPr lang="en-US" sz="1800" dirty="0">
                <a:latin typeface="+mn-lt"/>
              </a:rPr>
              <a:t>B. Play with a pet or kids his or her own age </a:t>
            </a:r>
            <a:br>
              <a:rPr lang="en-US" sz="1800" dirty="0">
                <a:latin typeface="+mn-lt"/>
              </a:rPr>
            </a:br>
            <a:r>
              <a:rPr lang="en-US" sz="1800" dirty="0">
                <a:latin typeface="+mn-lt"/>
              </a:rPr>
              <a:t>C. Play with younger siblings, family members or friends</a:t>
            </a:r>
            <a:br>
              <a:rPr lang="en-US" sz="1800" dirty="0">
                <a:latin typeface="+mn-lt"/>
              </a:rPr>
            </a:br>
            <a:r>
              <a:rPr lang="en-US" sz="1800" dirty="0">
                <a:latin typeface="+mn-lt"/>
              </a:rPr>
              <a:t> </a:t>
            </a:r>
            <a:br>
              <a:rPr lang="en-US" sz="1800" dirty="0">
                <a:latin typeface="+mn-lt"/>
              </a:rPr>
            </a:br>
            <a:r>
              <a:rPr lang="en-US" sz="1800" dirty="0" smtClean="0">
                <a:latin typeface="+mn-lt"/>
              </a:rPr>
              <a:t>5. </a:t>
            </a:r>
            <a:r>
              <a:rPr lang="en-US" sz="1800" b="1" dirty="0" smtClean="0">
                <a:latin typeface="+mn-lt"/>
              </a:rPr>
              <a:t>Alone </a:t>
            </a:r>
            <a:r>
              <a:rPr lang="en-US" sz="1800" b="1" dirty="0">
                <a:latin typeface="+mn-lt"/>
              </a:rPr>
              <a:t>in an emergency, you would be more likely to: </a:t>
            </a:r>
            <a:r>
              <a:rPr lang="en-US" sz="1800" dirty="0">
                <a:latin typeface="+mn-lt"/>
              </a:rPr>
              <a:t/>
            </a:r>
            <a:br>
              <a:rPr lang="en-US" sz="1800" dirty="0">
                <a:latin typeface="+mn-lt"/>
              </a:rPr>
            </a:br>
            <a:r>
              <a:rPr lang="en-US" sz="1800" dirty="0">
                <a:latin typeface="+mn-lt"/>
              </a:rPr>
              <a:t>A. Panic and become hysterical, upsetting everyone around </a:t>
            </a:r>
            <a:br>
              <a:rPr lang="en-US" sz="1800" dirty="0">
                <a:latin typeface="+mn-lt"/>
              </a:rPr>
            </a:br>
            <a:r>
              <a:rPr lang="en-US" sz="1800" dirty="0">
                <a:latin typeface="+mn-lt"/>
              </a:rPr>
              <a:t>B. Become anxious, but not fall apart </a:t>
            </a:r>
            <a:br>
              <a:rPr lang="en-US" sz="1800" dirty="0">
                <a:latin typeface="+mn-lt"/>
              </a:rPr>
            </a:br>
            <a:r>
              <a:rPr lang="en-US" sz="1800" dirty="0">
                <a:latin typeface="+mn-lt"/>
              </a:rPr>
              <a:t>C. Remember what to do in the moment, even if you fell apart later on </a:t>
            </a:r>
            <a:br>
              <a:rPr lang="en-US" sz="1800" dirty="0">
                <a:latin typeface="+mn-lt"/>
              </a:rPr>
            </a:br>
            <a:r>
              <a:rPr lang="en-US" sz="1800" dirty="0">
                <a:latin typeface="+mn-lt"/>
              </a:rPr>
              <a:t> </a:t>
            </a:r>
            <a:br>
              <a:rPr lang="en-US" sz="1800" dirty="0">
                <a:latin typeface="+mn-lt"/>
              </a:rPr>
            </a:br>
            <a:r>
              <a:rPr lang="en-US" sz="1800" dirty="0" smtClean="0">
                <a:latin typeface="+mn-lt"/>
              </a:rPr>
              <a:t>6. </a:t>
            </a:r>
            <a:r>
              <a:rPr lang="en-US" sz="1800" b="1" dirty="0" smtClean="0">
                <a:latin typeface="+mn-lt"/>
              </a:rPr>
              <a:t>When </a:t>
            </a:r>
            <a:r>
              <a:rPr lang="en-US" sz="1800" b="1" dirty="0">
                <a:latin typeface="+mn-lt"/>
              </a:rPr>
              <a:t>asked to do household chores, you: </a:t>
            </a:r>
            <a:r>
              <a:rPr lang="en-US" sz="1800" dirty="0">
                <a:latin typeface="+mn-lt"/>
              </a:rPr>
              <a:t/>
            </a:r>
            <a:br>
              <a:rPr lang="en-US" sz="1800" dirty="0">
                <a:latin typeface="+mn-lt"/>
              </a:rPr>
            </a:br>
            <a:r>
              <a:rPr lang="en-US" sz="1800" dirty="0">
                <a:latin typeface="+mn-lt"/>
              </a:rPr>
              <a:t>A. Are most likely to blow them off </a:t>
            </a:r>
            <a:br>
              <a:rPr lang="en-US" sz="1800" dirty="0">
                <a:latin typeface="+mn-lt"/>
              </a:rPr>
            </a:br>
            <a:r>
              <a:rPr lang="en-US" sz="1800" dirty="0">
                <a:latin typeface="+mn-lt"/>
              </a:rPr>
              <a:t>B. Will put them off, and will only do them after much poking and prodding from your parents</a:t>
            </a:r>
            <a:br>
              <a:rPr lang="en-US" sz="1800" dirty="0">
                <a:latin typeface="+mn-lt"/>
              </a:rPr>
            </a:br>
            <a:r>
              <a:rPr lang="en-US" sz="1800" dirty="0">
                <a:latin typeface="+mn-lt"/>
              </a:rPr>
              <a:t>C. Do them eagerly and regularly, rarely having to be reminded </a:t>
            </a:r>
            <a:r>
              <a:rPr lang="en-US" sz="2000" dirty="0"/>
              <a:t/>
            </a:r>
            <a:br>
              <a:rPr lang="en-US" sz="2000" dirty="0"/>
            </a:br>
            <a:endParaRPr lang="en-US" sz="2000" dirty="0"/>
          </a:p>
        </p:txBody>
      </p:sp>
    </p:spTree>
    <p:extLst>
      <p:ext uri="{BB962C8B-B14F-4D97-AF65-F5344CB8AC3E}">
        <p14:creationId xmlns:p14="http://schemas.microsoft.com/office/powerpoint/2010/main" val="86464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marL="342900" indent="-342900" algn="l">
              <a:buFont typeface="Arial" pitchFamily="34" charset="0"/>
              <a:buChar char="•"/>
            </a:pPr>
            <a:r>
              <a:rPr lang="en-US" sz="2000" b="1" dirty="0" smtClean="0">
                <a:latin typeface="+mn-lt"/>
              </a:rPr>
              <a:t/>
            </a:r>
            <a:br>
              <a:rPr lang="en-US" sz="2000" b="1" dirty="0" smtClean="0">
                <a:latin typeface="+mn-lt"/>
              </a:rPr>
            </a:br>
            <a:r>
              <a:rPr lang="en-US" sz="2000" b="1" dirty="0">
                <a:latin typeface="+mn-lt"/>
              </a:rPr>
              <a:t/>
            </a:r>
            <a:br>
              <a:rPr lang="en-US" sz="2000" b="1" dirty="0">
                <a:latin typeface="+mn-lt"/>
              </a:rPr>
            </a:br>
            <a:r>
              <a:rPr lang="en-US" sz="2000" b="1" dirty="0" smtClean="0">
                <a:latin typeface="+mn-lt"/>
              </a:rPr>
              <a:t/>
            </a:r>
            <a:br>
              <a:rPr lang="en-US" sz="2000" b="1" dirty="0" smtClean="0">
                <a:latin typeface="+mn-lt"/>
              </a:rPr>
            </a:br>
            <a:r>
              <a:rPr lang="en-US" sz="2000" b="1" dirty="0">
                <a:latin typeface="+mn-lt"/>
              </a:rPr>
              <a:t/>
            </a:r>
            <a:br>
              <a:rPr lang="en-US" sz="2000" b="1" dirty="0">
                <a:latin typeface="+mn-lt"/>
              </a:rPr>
            </a:br>
            <a:r>
              <a:rPr lang="en-US" sz="2000" b="1" dirty="0" smtClean="0">
                <a:latin typeface="+mn-lt"/>
              </a:rPr>
              <a:t/>
            </a:r>
            <a:br>
              <a:rPr lang="en-US" sz="2000" b="1" dirty="0" smtClean="0">
                <a:latin typeface="+mn-lt"/>
              </a:rPr>
            </a:br>
            <a:r>
              <a:rPr lang="en-US" sz="2000" b="1" dirty="0">
                <a:latin typeface="+mn-lt"/>
              </a:rPr>
              <a:t/>
            </a:r>
            <a:br>
              <a:rPr lang="en-US" sz="2000" b="1" dirty="0">
                <a:latin typeface="+mn-lt"/>
              </a:rPr>
            </a:br>
            <a:r>
              <a:rPr lang="en-US" sz="2000" b="1" dirty="0" smtClean="0">
                <a:latin typeface="+mn-lt"/>
              </a:rPr>
              <a:t/>
            </a:r>
            <a:br>
              <a:rPr lang="en-US" sz="2000" b="1" dirty="0" smtClean="0">
                <a:latin typeface="+mn-lt"/>
              </a:rPr>
            </a:br>
            <a:r>
              <a:rPr lang="en-US" sz="2000" b="1" dirty="0" smtClean="0">
                <a:latin typeface="+mn-lt"/>
              </a:rPr>
              <a:t>7. Teachers </a:t>
            </a:r>
            <a:r>
              <a:rPr lang="en-US" sz="2000" b="1" dirty="0">
                <a:latin typeface="+mn-lt"/>
              </a:rPr>
              <a:t>and friends would most likely describe you as: </a:t>
            </a:r>
            <a:r>
              <a:rPr lang="en-US" sz="2000" dirty="0">
                <a:latin typeface="+mn-lt"/>
              </a:rPr>
              <a:t/>
            </a:r>
            <a:br>
              <a:rPr lang="en-US" sz="2000" dirty="0">
                <a:latin typeface="+mn-lt"/>
              </a:rPr>
            </a:br>
            <a:r>
              <a:rPr lang="en-US" sz="2000" dirty="0">
                <a:latin typeface="+mn-lt"/>
              </a:rPr>
              <a:t>A. A handful! Outspoken with a precocious streak </a:t>
            </a:r>
            <a:br>
              <a:rPr lang="en-US" sz="2000" dirty="0">
                <a:latin typeface="+mn-lt"/>
              </a:rPr>
            </a:br>
            <a:r>
              <a:rPr lang="en-US" sz="2000" dirty="0">
                <a:latin typeface="+mn-lt"/>
              </a:rPr>
              <a:t>B. A good kid, but sometimes absentminded </a:t>
            </a:r>
            <a:br>
              <a:rPr lang="en-US" sz="2000" dirty="0">
                <a:latin typeface="+mn-lt"/>
              </a:rPr>
            </a:br>
            <a:r>
              <a:rPr lang="en-US" sz="2000" dirty="0">
                <a:latin typeface="+mn-lt"/>
              </a:rPr>
              <a:t>C. Responsible and reliable </a:t>
            </a:r>
            <a:br>
              <a:rPr lang="en-US" sz="2000" dirty="0">
                <a:latin typeface="+mn-lt"/>
              </a:rPr>
            </a:br>
            <a:r>
              <a:rPr lang="en-US" sz="2000" dirty="0">
                <a:latin typeface="+mn-lt"/>
              </a:rPr>
              <a:t> </a:t>
            </a:r>
            <a:br>
              <a:rPr lang="en-US" sz="2000" dirty="0">
                <a:latin typeface="+mn-lt"/>
              </a:rPr>
            </a:br>
            <a:r>
              <a:rPr lang="en-US" sz="2000" dirty="0" smtClean="0">
                <a:latin typeface="+mn-lt"/>
              </a:rPr>
              <a:t>8. </a:t>
            </a:r>
            <a:r>
              <a:rPr lang="en-US" sz="2000" b="1" dirty="0" smtClean="0">
                <a:latin typeface="+mn-lt"/>
              </a:rPr>
              <a:t>You </a:t>
            </a:r>
            <a:r>
              <a:rPr lang="en-US" sz="2000" b="1" dirty="0">
                <a:latin typeface="+mn-lt"/>
              </a:rPr>
              <a:t>and younger sibling tend to fight: </a:t>
            </a:r>
            <a:r>
              <a:rPr lang="en-US" sz="2000" dirty="0">
                <a:latin typeface="+mn-lt"/>
              </a:rPr>
              <a:t/>
            </a:r>
            <a:br>
              <a:rPr lang="en-US" sz="2000" dirty="0">
                <a:latin typeface="+mn-lt"/>
              </a:rPr>
            </a:br>
            <a:r>
              <a:rPr lang="en-US" sz="2000" dirty="0">
                <a:latin typeface="+mn-lt"/>
              </a:rPr>
              <a:t>A. Daily ‐ about anything and everything! </a:t>
            </a:r>
            <a:br>
              <a:rPr lang="en-US" sz="2000" dirty="0">
                <a:latin typeface="+mn-lt"/>
              </a:rPr>
            </a:br>
            <a:r>
              <a:rPr lang="en-US" sz="2000" dirty="0">
                <a:latin typeface="+mn-lt"/>
              </a:rPr>
              <a:t>B. Occasionally ‐ about things that matter </a:t>
            </a:r>
            <a:br>
              <a:rPr lang="en-US" sz="2000" dirty="0">
                <a:latin typeface="+mn-lt"/>
              </a:rPr>
            </a:br>
            <a:r>
              <a:rPr lang="en-US" sz="2000" dirty="0">
                <a:latin typeface="+mn-lt"/>
              </a:rPr>
              <a:t>C. Almost never ‐ we get along very well </a:t>
            </a:r>
            <a:br>
              <a:rPr lang="en-US" sz="2000" dirty="0">
                <a:latin typeface="+mn-lt"/>
              </a:rPr>
            </a:br>
            <a:r>
              <a:rPr lang="en-US" sz="2000" dirty="0">
                <a:latin typeface="+mn-lt"/>
              </a:rPr>
              <a:t> </a:t>
            </a:r>
            <a:br>
              <a:rPr lang="en-US" sz="2000" dirty="0">
                <a:latin typeface="+mn-lt"/>
              </a:rPr>
            </a:br>
            <a:r>
              <a:rPr lang="en-US" sz="2000" dirty="0" smtClean="0">
                <a:latin typeface="+mn-lt"/>
              </a:rPr>
              <a:t>9. </a:t>
            </a:r>
            <a:r>
              <a:rPr lang="en-US" sz="2000" b="1" dirty="0" smtClean="0">
                <a:latin typeface="+mn-lt"/>
              </a:rPr>
              <a:t>After </a:t>
            </a:r>
            <a:r>
              <a:rPr lang="en-US" sz="2000" b="1" dirty="0">
                <a:latin typeface="+mn-lt"/>
              </a:rPr>
              <a:t>a fight with siblings, you: </a:t>
            </a:r>
            <a:r>
              <a:rPr lang="en-US" sz="2000" dirty="0">
                <a:latin typeface="+mn-lt"/>
              </a:rPr>
              <a:t/>
            </a:r>
            <a:br>
              <a:rPr lang="en-US" sz="2000" dirty="0">
                <a:latin typeface="+mn-lt"/>
              </a:rPr>
            </a:br>
            <a:r>
              <a:rPr lang="en-US" sz="2000" dirty="0">
                <a:latin typeface="+mn-lt"/>
              </a:rPr>
              <a:t>A. Complains and sulks until your parent steps in </a:t>
            </a:r>
            <a:br>
              <a:rPr lang="en-US" sz="2000" dirty="0">
                <a:latin typeface="+mn-lt"/>
              </a:rPr>
            </a:br>
            <a:r>
              <a:rPr lang="en-US" sz="2000" dirty="0">
                <a:latin typeface="+mn-lt"/>
              </a:rPr>
              <a:t>B. Show you upset, but can usually let it go in about a day or so </a:t>
            </a:r>
            <a:br>
              <a:rPr lang="en-US" sz="2000" dirty="0">
                <a:latin typeface="+mn-lt"/>
              </a:rPr>
            </a:br>
            <a:r>
              <a:rPr lang="en-US" sz="2000" dirty="0">
                <a:latin typeface="+mn-lt"/>
              </a:rPr>
              <a:t>C. Apologizes and moves on </a:t>
            </a:r>
            <a:br>
              <a:rPr lang="en-US" sz="2000" dirty="0">
                <a:latin typeface="+mn-lt"/>
              </a:rPr>
            </a:br>
            <a:r>
              <a:rPr lang="en-US" sz="2000" dirty="0">
                <a:latin typeface="+mn-lt"/>
              </a:rPr>
              <a:t> </a:t>
            </a:r>
            <a:br>
              <a:rPr lang="en-US" sz="2000" dirty="0">
                <a:latin typeface="+mn-lt"/>
              </a:rPr>
            </a:br>
            <a:r>
              <a:rPr lang="en-US" sz="2000" dirty="0" smtClean="0">
                <a:latin typeface="+mn-lt"/>
              </a:rPr>
              <a:t>10. </a:t>
            </a:r>
            <a:r>
              <a:rPr lang="en-US" sz="2000" b="1" dirty="0" smtClean="0">
                <a:latin typeface="+mn-lt"/>
              </a:rPr>
              <a:t>In </a:t>
            </a:r>
            <a:r>
              <a:rPr lang="en-US" sz="2000" b="1" dirty="0">
                <a:latin typeface="+mn-lt"/>
              </a:rPr>
              <a:t>school, you:</a:t>
            </a:r>
            <a:r>
              <a:rPr lang="en-US" sz="2000" dirty="0">
                <a:latin typeface="+mn-lt"/>
              </a:rPr>
              <a:t/>
            </a:r>
            <a:br>
              <a:rPr lang="en-US" sz="2000" dirty="0">
                <a:latin typeface="+mn-lt"/>
              </a:rPr>
            </a:br>
            <a:r>
              <a:rPr lang="en-US" sz="2000" dirty="0" smtClean="0">
                <a:latin typeface="+mn-lt"/>
              </a:rPr>
              <a:t>A</a:t>
            </a:r>
            <a:r>
              <a:rPr lang="en-US" sz="2000" dirty="0">
                <a:latin typeface="+mn-lt"/>
              </a:rPr>
              <a:t>. Get reprimanded by the teacher fairly frequently for breaking the rules</a:t>
            </a:r>
            <a:br>
              <a:rPr lang="en-US" sz="2000" dirty="0">
                <a:latin typeface="+mn-lt"/>
              </a:rPr>
            </a:br>
            <a:r>
              <a:rPr lang="en-US" sz="2000" dirty="0" smtClean="0">
                <a:latin typeface="+mn-lt"/>
              </a:rPr>
              <a:t>B</a:t>
            </a:r>
            <a:r>
              <a:rPr lang="en-US" sz="2000" dirty="0">
                <a:latin typeface="+mn-lt"/>
              </a:rPr>
              <a:t>. Are typically in line with the exception of talking in class or other minor infractions</a:t>
            </a:r>
            <a:br>
              <a:rPr lang="en-US" sz="2000" dirty="0">
                <a:latin typeface="+mn-lt"/>
              </a:rPr>
            </a:br>
            <a:r>
              <a:rPr lang="en-US" sz="2000" dirty="0" smtClean="0">
                <a:latin typeface="+mn-lt"/>
              </a:rPr>
              <a:t>C</a:t>
            </a:r>
            <a:r>
              <a:rPr lang="en-US" sz="2000" dirty="0">
                <a:latin typeface="+mn-lt"/>
              </a:rPr>
              <a:t>. Usually follow the rules to at all times</a:t>
            </a:r>
            <a:br>
              <a:rPr lang="en-US" sz="2000" dirty="0">
                <a:latin typeface="+mn-lt"/>
              </a:rPr>
            </a:br>
            <a:r>
              <a:rPr lang="en-US" sz="2000" dirty="0">
                <a:latin typeface="+mn-lt"/>
              </a:rPr>
              <a:t> </a:t>
            </a:r>
            <a:r>
              <a:rPr lang="en-US" dirty="0"/>
              <a:t/>
            </a:r>
            <a:br>
              <a:rPr lang="en-US" dirty="0"/>
            </a:b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382028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normAutofit/>
          </a:bodyPr>
          <a:lstStyle/>
          <a:p>
            <a:pPr>
              <a:buNone/>
            </a:pPr>
            <a:r>
              <a:rPr lang="en-US" sz="4200" b="1" u="sng" dirty="0" smtClean="0"/>
              <a:t>SCORING: </a:t>
            </a:r>
            <a:endParaRPr lang="en-US" sz="4200" b="1" dirty="0" smtClean="0"/>
          </a:p>
          <a:p>
            <a:pPr>
              <a:buNone/>
            </a:pPr>
            <a:r>
              <a:rPr lang="en-US" dirty="0" smtClean="0"/>
              <a:t>A answers = 0 points </a:t>
            </a:r>
          </a:p>
          <a:p>
            <a:pPr>
              <a:buNone/>
            </a:pPr>
            <a:r>
              <a:rPr lang="en-US" dirty="0" smtClean="0"/>
              <a:t>B answers = 1 points </a:t>
            </a:r>
          </a:p>
          <a:p>
            <a:pPr>
              <a:buNone/>
            </a:pPr>
            <a:r>
              <a:rPr lang="en-US" dirty="0" smtClean="0"/>
              <a:t>C answers = 2 points </a:t>
            </a:r>
          </a:p>
          <a:p>
            <a:pPr>
              <a:buNone/>
            </a:pPr>
            <a:endParaRPr lang="en-US" dirty="0" smtClean="0"/>
          </a:p>
          <a:p>
            <a:endParaRPr lang="en-US" dirty="0"/>
          </a:p>
        </p:txBody>
      </p:sp>
      <p:pic>
        <p:nvPicPr>
          <p:cNvPr id="18433" name="Picture 1" descr="C:\Users\jpotena\AppData\Local\Microsoft\Windows\Temporary Internet Files\Content.IE5\BCHDSBKC\MC900048276[1].wmf"/>
          <p:cNvPicPr>
            <a:picLocks noChangeAspect="1" noChangeArrowheads="1"/>
          </p:cNvPicPr>
          <p:nvPr/>
        </p:nvPicPr>
        <p:blipFill>
          <a:blip r:embed="rId2" cstate="print"/>
          <a:srcRect/>
          <a:stretch>
            <a:fillRect/>
          </a:stretch>
        </p:blipFill>
        <p:spPr bwMode="auto">
          <a:xfrm>
            <a:off x="6172200" y="2057400"/>
            <a:ext cx="1880921" cy="23665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Activity</a:t>
            </a:r>
            <a:endParaRPr lang="en-US" dirty="0"/>
          </a:p>
        </p:txBody>
      </p:sp>
      <p:sp>
        <p:nvSpPr>
          <p:cNvPr id="3" name="Content Placeholder 2"/>
          <p:cNvSpPr>
            <a:spLocks noGrp="1"/>
          </p:cNvSpPr>
          <p:nvPr>
            <p:ph idx="1"/>
          </p:nvPr>
        </p:nvSpPr>
        <p:spPr/>
        <p:txBody>
          <a:bodyPr>
            <a:normAutofit/>
          </a:bodyPr>
          <a:lstStyle/>
          <a:p>
            <a:pPr>
              <a:buNone/>
            </a:pPr>
            <a:r>
              <a:rPr lang="en-US" dirty="0" smtClean="0"/>
              <a:t>What your total means: </a:t>
            </a:r>
          </a:p>
          <a:p>
            <a:pPr>
              <a:buNone/>
            </a:pPr>
            <a:r>
              <a:rPr lang="en-US" dirty="0" smtClean="0"/>
              <a:t> </a:t>
            </a:r>
          </a:p>
          <a:p>
            <a:pPr>
              <a:buNone/>
            </a:pPr>
            <a:r>
              <a:rPr lang="en-US" dirty="0" smtClean="0"/>
              <a:t>0‐6 You are probably not yet emotionally mature enough for babysitting. Hold off on caregiving responsibilities until you begin to gain/show more interest and exhibits more responsibility at school and at home. </a:t>
            </a:r>
          </a:p>
          <a:p>
            <a:endParaRPr lang="en-US" dirty="0"/>
          </a:p>
        </p:txBody>
      </p:sp>
      <p:pic>
        <p:nvPicPr>
          <p:cNvPr id="16386" name="Picture 2" descr="C:\Users\jpotena\AppData\Local\Microsoft\Windows\Temporary Internet Files\Content.IE5\5D2QP7PN\MC900097899[1].wmf"/>
          <p:cNvPicPr>
            <a:picLocks noChangeAspect="1" noChangeArrowheads="1"/>
          </p:cNvPicPr>
          <p:nvPr/>
        </p:nvPicPr>
        <p:blipFill>
          <a:blip r:embed="rId2" cstate="print"/>
          <a:srcRect/>
          <a:stretch>
            <a:fillRect/>
          </a:stretch>
        </p:blipFill>
        <p:spPr bwMode="auto">
          <a:xfrm>
            <a:off x="7010400" y="838200"/>
            <a:ext cx="1711757" cy="17803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1">
      <a:majorFont>
        <a:latin typeface="Broadway"/>
        <a:ea typeface=""/>
        <a:cs typeface=""/>
      </a:majorFont>
      <a:minorFont>
        <a:latin typeface="Tahoma"/>
        <a:ea typeface=""/>
        <a:cs typeface=""/>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576</Words>
  <Application>Microsoft Office PowerPoint</Application>
  <PresentationFormat>On-screen Show (4:3)</PresentationFormat>
  <Paragraphs>168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Babysitting</vt:lpstr>
      <vt:lpstr>Opening Activity</vt:lpstr>
      <vt:lpstr>Opening Activity</vt:lpstr>
      <vt:lpstr>Opening Activity</vt:lpstr>
      <vt:lpstr>Dr. Jim Sears’ Babysitting Readiness Quiz:  Are you ready to be a babysitter?</vt:lpstr>
      <vt:lpstr>4. If given the choice, you would rather:  A. Play with a video game  B. Play with a pet or kids his or her own age  C. Play with younger siblings, family members or friends   5. Alone in an emergency, you would be more likely to:  A. Panic and become hysterical, upsetting everyone around  B. Become anxious, but not fall apart  C. Remember what to do in the moment, even if you fell apart later on    6. When asked to do household chores, you:  A. Are most likely to blow them off  B. Will put them off, and will only do them after much poking and prodding from your parents C. Do them eagerly and regularly, rarely having to be reminded  </vt:lpstr>
      <vt:lpstr>       7. Teachers and friends would most likely describe you as:  A. A handful! Outspoken with a precocious streak  B. A good kid, but sometimes absentminded  C. Responsible and reliable    8. You and younger sibling tend to fight:  A. Daily ‐ about anything and everything!  B. Occasionally ‐ about things that matter  C. Almost never ‐ we get along very well    9. After a fight with siblings, you:  A. Complains and sulks until your parent steps in  B. Show you upset, but can usually let it go in about a day or so  C. Apologizes and moves on    10. In school, you: A. Get reprimanded by the teacher fairly frequently for breaking the rules B. Are typically in line with the exception of talking in class or other minor infractions C. Usually follow the rules to at all times       </vt:lpstr>
      <vt:lpstr>Opening Activity</vt:lpstr>
      <vt:lpstr>Opening Activity</vt:lpstr>
      <vt:lpstr>Opening Activity</vt:lpstr>
      <vt:lpstr>Opening Activity</vt:lpstr>
      <vt:lpstr>Babysitting</vt:lpstr>
      <vt:lpstr>Making Arrangements</vt:lpstr>
      <vt:lpstr>Making Arrangements</vt:lpstr>
      <vt:lpstr>Important Qualities</vt:lpstr>
      <vt:lpstr>Caring for Different Ages</vt:lpstr>
      <vt:lpstr>Caring for Different Ages</vt:lpstr>
      <vt:lpstr>Caring for Different Ages</vt:lpstr>
      <vt:lpstr>Parents</vt:lpstr>
      <vt:lpstr>Activities</vt:lpstr>
      <vt:lpstr>Safety Tips</vt:lpstr>
      <vt:lpstr>Safety Tips</vt:lpstr>
      <vt:lpstr>Safety Tips</vt:lpstr>
      <vt:lpstr>Safety Tips</vt:lpstr>
      <vt:lpstr>Emergencies</vt:lpstr>
      <vt:lpstr>How to Satisfy Parents</vt:lpstr>
      <vt:lpstr>At your table, discuss the following questions and write the answers on the paper provided.   1. WHAT ARE THREE THINGS YOU SHOULD DO BEFORE ACTUALLY BABYSITTING?   2. What are at least three qualities a caregiver should have?  3. Nave two things you should do when caring for each of the following age groups?  Babies?  Toddlers and Preschoolers?  School aged children?   4. Name at least three ways you can entertain children while babysitting?  5. What are three things you can do to ensure the safety of the children?</vt:lpstr>
      <vt:lpstr>Image Credit</vt:lpstr>
      <vt:lpstr>Sources</vt:lpstr>
      <vt:lpstr>Sources</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Babysitting</dc:title>
  <dc:creator>jpotena</dc:creator>
  <cp:lastModifiedBy>ERICSSON, DENISE</cp:lastModifiedBy>
  <cp:revision>51</cp:revision>
  <cp:lastPrinted>2012-11-27T13:24:55Z</cp:lastPrinted>
  <dcterms:created xsi:type="dcterms:W3CDTF">2011-04-04T15:25:22Z</dcterms:created>
  <dcterms:modified xsi:type="dcterms:W3CDTF">2012-11-30T14:09:02Z</dcterms:modified>
</cp:coreProperties>
</file>